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D78C712-6470-4890-B316-4376B993E09A}" type="datetimeFigureOut">
              <a:rPr lang="it-IT" smtClean="0"/>
              <a:pPr/>
              <a:t>07/04/2014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B9B5F7-01DF-499D-B10C-F00E9AB20248}"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D78C712-6470-4890-B316-4376B993E09A}" type="datetimeFigureOut">
              <a:rPr lang="it-IT" smtClean="0"/>
              <a:pPr/>
              <a:t>07/04/2014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B9B5F7-01DF-499D-B10C-F00E9AB2024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D78C712-6470-4890-B316-4376B993E09A}" type="datetimeFigureOut">
              <a:rPr lang="it-IT" smtClean="0"/>
              <a:pPr/>
              <a:t>07/04/2014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B9B5F7-01DF-499D-B10C-F00E9AB2024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D78C712-6470-4890-B316-4376B993E09A}" type="datetimeFigureOut">
              <a:rPr lang="it-IT" smtClean="0"/>
              <a:pPr/>
              <a:t>07/04/2014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B9B5F7-01DF-499D-B10C-F00E9AB2024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D78C712-6470-4890-B316-4376B993E09A}" type="datetimeFigureOut">
              <a:rPr lang="it-IT" smtClean="0"/>
              <a:pPr/>
              <a:t>07/04/2014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B9B5F7-01DF-499D-B10C-F00E9AB20248}"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D78C712-6470-4890-B316-4376B993E09A}" type="datetimeFigureOut">
              <a:rPr lang="it-IT" smtClean="0"/>
              <a:pPr/>
              <a:t>07/04/2014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B9B5F7-01DF-499D-B10C-F00E9AB20248}"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D78C712-6470-4890-B316-4376B993E09A}" type="datetimeFigureOut">
              <a:rPr lang="it-IT" smtClean="0"/>
              <a:pPr/>
              <a:t>07/04/2014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0B9B5F7-01DF-499D-B10C-F00E9AB20248}"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D78C712-6470-4890-B316-4376B993E09A}" type="datetimeFigureOut">
              <a:rPr lang="it-IT" smtClean="0"/>
              <a:pPr/>
              <a:t>07/04/2014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0B9B5F7-01DF-499D-B10C-F00E9AB2024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D78C712-6470-4890-B316-4376B993E09A}" type="datetimeFigureOut">
              <a:rPr lang="it-IT" smtClean="0"/>
              <a:pPr/>
              <a:t>07/04/2014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0B9B5F7-01DF-499D-B10C-F00E9AB2024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D78C712-6470-4890-B316-4376B993E09A}" type="datetimeFigureOut">
              <a:rPr lang="it-IT" smtClean="0"/>
              <a:pPr/>
              <a:t>07/04/2014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B9B5F7-01DF-499D-B10C-F00E9AB20248}"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D78C712-6470-4890-B316-4376B993E09A}" type="datetimeFigureOut">
              <a:rPr lang="it-IT" smtClean="0"/>
              <a:pPr/>
              <a:t>07/04/2014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B9B5F7-01DF-499D-B10C-F00E9AB20248}"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8C712-6470-4890-B316-4376B993E09A}" type="datetimeFigureOut">
              <a:rPr lang="it-IT" smtClean="0"/>
              <a:pPr/>
              <a:t>07/04/2014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B9B5F7-01DF-499D-B10C-F00E9AB2024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4291"/>
            <a:ext cx="7772400" cy="2071701"/>
          </a:xfrm>
          <a:solidFill>
            <a:schemeClr val="bg1"/>
          </a:solidFill>
        </p:spPr>
        <p:txBody>
          <a:bodyPr>
            <a:normAutofit fontScale="90000"/>
          </a:bodyPr>
          <a:lstStyle/>
          <a:p>
            <a:r>
              <a:rPr lang="it-IT" sz="6600" dirty="0" smtClean="0">
                <a:solidFill>
                  <a:schemeClr val="tx2">
                    <a:lumMod val="75000"/>
                  </a:schemeClr>
                </a:solidFill>
                <a:latin typeface="Hurry Up" pitchFamily="2" charset="0"/>
              </a:rPr>
              <a:t>INQUINAMENTO ATMOSFERICO</a:t>
            </a:r>
            <a:r>
              <a:rPr lang="it-IT" dirty="0" smtClean="0"/>
              <a:t/>
            </a:r>
            <a:br>
              <a:rPr lang="it-IT" dirty="0" smtClean="0"/>
            </a:br>
            <a:endParaRPr lang="it-IT" dirty="0"/>
          </a:p>
        </p:txBody>
      </p:sp>
      <p:pic>
        <p:nvPicPr>
          <p:cNvPr id="1028" name="Picture 4" descr="E:\14013386_14000134_inquinamentoatmo.gif"/>
          <p:cNvPicPr>
            <a:picLocks noChangeAspect="1" noChangeArrowheads="1"/>
          </p:cNvPicPr>
          <p:nvPr/>
        </p:nvPicPr>
        <p:blipFill>
          <a:blip r:embed="rId2" cstate="print"/>
          <a:srcRect/>
          <a:stretch>
            <a:fillRect/>
          </a:stretch>
        </p:blipFill>
        <p:spPr bwMode="auto">
          <a:xfrm>
            <a:off x="1071538" y="1949330"/>
            <a:ext cx="6929486" cy="455150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smtClean="0"/>
              <a:t>Effetti degli inquinanti sulla salute umana </a:t>
            </a:r>
            <a:endParaRPr lang="it-IT" sz="3200" dirty="0"/>
          </a:p>
        </p:txBody>
      </p:sp>
      <p:sp>
        <p:nvSpPr>
          <p:cNvPr id="3" name="Segnaposto contenuto 2"/>
          <p:cNvSpPr>
            <a:spLocks noGrp="1"/>
          </p:cNvSpPr>
          <p:nvPr>
            <p:ph idx="1"/>
          </p:nvPr>
        </p:nvSpPr>
        <p:spPr/>
        <p:txBody>
          <a:bodyPr>
            <a:normAutofit/>
          </a:bodyPr>
          <a:lstStyle/>
          <a:p>
            <a:r>
              <a:rPr lang="it-IT" sz="2000" dirty="0" smtClean="0"/>
              <a:t>PM10: interessa principalmente l’apparato respiratorio e cardiocircolatorio e tende a depositarsi nelle vie respiratorie.</a:t>
            </a:r>
          </a:p>
          <a:p>
            <a:r>
              <a:rPr lang="it-IT" sz="2000" dirty="0" smtClean="0"/>
              <a:t>OZONO: ha effetti a carico del sistema respiratorio tra cui irritazioni dei polmoni, cefalea e lacrimazione e dolori al torace, faringe, bronchite e altri </a:t>
            </a:r>
            <a:r>
              <a:rPr lang="it-IT" sz="1800" dirty="0" smtClean="0"/>
              <a:t>disturbi minori.</a:t>
            </a:r>
          </a:p>
          <a:p>
            <a:r>
              <a:rPr lang="it-IT" sz="1800" dirty="0" smtClean="0"/>
              <a:t>Ossidi di azoto: causano effetti acuti come l’infiammazione delle mucose e la diminuzione delle funzionalità respiratorie.</a:t>
            </a:r>
          </a:p>
          <a:p>
            <a:r>
              <a:rPr lang="it-IT" sz="1800" dirty="0" smtClean="0"/>
              <a:t>Anidride solforosa: può provocare tracheiti, spasmi bronchiali, difficoltà respiratorie e asma.</a:t>
            </a:r>
          </a:p>
          <a:p>
            <a:r>
              <a:rPr lang="it-IT" sz="1800" dirty="0" smtClean="0"/>
              <a:t>Benzene: è in grado di produrre varie forme di leucemia.</a:t>
            </a:r>
          </a:p>
          <a:p>
            <a:r>
              <a:rPr lang="it-IT" sz="1800" dirty="0" smtClean="0"/>
              <a:t>Metalli: cadmio , mercurio,  cromo e piombo possono causare danni ai reni,  al sistema nervoso, al sistema immunitario, azoto e anche alcuni casi di effetti cancerogeni.</a:t>
            </a:r>
          </a:p>
          <a:p>
            <a:endParaRPr lang="it-IT" sz="1800" dirty="0"/>
          </a:p>
        </p:txBody>
      </p:sp>
      <p:pic>
        <p:nvPicPr>
          <p:cNvPr id="1026" name="Picture 2" descr="E:\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445929"/>
            <a:ext cx="2592288" cy="272030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E:\images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4365104"/>
            <a:ext cx="2620463" cy="2327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3984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Effetti degli inquinanti sull’ambiente</a:t>
            </a:r>
            <a:endParaRPr lang="it-IT" dirty="0"/>
          </a:p>
        </p:txBody>
      </p:sp>
      <p:sp>
        <p:nvSpPr>
          <p:cNvPr id="3" name="Segnaposto contenuto 2"/>
          <p:cNvSpPr>
            <a:spLocks noGrp="1"/>
          </p:cNvSpPr>
          <p:nvPr>
            <p:ph sz="half" idx="2"/>
          </p:nvPr>
        </p:nvSpPr>
        <p:spPr>
          <a:xfrm>
            <a:off x="251520" y="1412776"/>
            <a:ext cx="4040188" cy="5184576"/>
          </a:xfrm>
        </p:spPr>
        <p:txBody>
          <a:bodyPr>
            <a:normAutofit fontScale="92500" lnSpcReduction="10000"/>
          </a:bodyPr>
          <a:lstStyle/>
          <a:p>
            <a:r>
              <a:rPr lang="it-IT" sz="3000" b="1" u="sng" dirty="0" smtClean="0"/>
              <a:t>Effetto serra</a:t>
            </a:r>
            <a:r>
              <a:rPr lang="it-IT" dirty="0" smtClean="0"/>
              <a:t>: è un fenomeno climatico che consente  nel riscaldamento degli strati dell’atmosfera per effetto della schermatura che offrono alcuni gas da essa contenuti.</a:t>
            </a:r>
          </a:p>
          <a:p>
            <a:pPr marL="0" indent="0">
              <a:buNone/>
            </a:pPr>
            <a:r>
              <a:rPr lang="it-IT" dirty="0" smtClean="0"/>
              <a:t>Di per sé non è un fenomeno negativo perché senza di esso la superficie terrestre si presenterebbe con una temperatura inferiore a quella attuale, ma può diventare dannoso nel caso si continui ad emettere inquinanti in modo incontrollato.</a:t>
            </a:r>
          </a:p>
        </p:txBody>
      </p:sp>
      <p:pic>
        <p:nvPicPr>
          <p:cNvPr id="2050" name="Picture 2" descr="E:\24 EFFETTO SERRA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2668" y="1340768"/>
            <a:ext cx="4788024" cy="4608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829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764704"/>
            <a:ext cx="8229600" cy="1714202"/>
          </a:xfrm>
        </p:spPr>
        <p:txBody>
          <a:bodyPr>
            <a:normAutofit fontScale="90000"/>
          </a:bodyPr>
          <a:lstStyle/>
          <a:p>
            <a:pPr marL="342900" indent="-342900" algn="l">
              <a:buFont typeface="Arial" pitchFamily="34" charset="0"/>
              <a:buChar char="•"/>
            </a:pPr>
            <a:r>
              <a:rPr lang="it-IT" sz="3100" b="1" u="sng" dirty="0" smtClean="0">
                <a:effectLst>
                  <a:outerShdw blurRad="38100" dist="38100" dir="2700000" algn="tl">
                    <a:srgbClr val="000000">
                      <a:alpha val="43137"/>
                    </a:srgbClr>
                  </a:outerShdw>
                </a:effectLst>
              </a:rPr>
              <a:t>Piogge acide</a:t>
            </a:r>
            <a:r>
              <a:rPr lang="it-IT" sz="2400" dirty="0" smtClean="0"/>
              <a:t>: l’acqua piovana di norma ha un PH di circa 5,5 quindi leggermente acida a causa della presenza di anidride carbonica che forma acido carbonico. Le piogge acide hanno un impatto ambientale notevole, i principali effetti sono corrosione dei monumenti, danneggia le foglie delle piante impedendo la fotosintesi.</a:t>
            </a:r>
            <a:r>
              <a:rPr lang="it-IT" sz="2400" dirty="0"/>
              <a:t/>
            </a:r>
            <a:br>
              <a:rPr lang="it-IT" sz="2400" dirty="0"/>
            </a:br>
            <a:r>
              <a:rPr lang="it-IT" sz="2400" dirty="0" smtClean="0"/>
              <a:t/>
            </a:r>
            <a:br>
              <a:rPr lang="it-IT" sz="2400" dirty="0" smtClean="0"/>
            </a:br>
            <a:endParaRPr lang="it-IT" sz="2400" dirty="0"/>
          </a:p>
        </p:txBody>
      </p:sp>
      <p:pic>
        <p:nvPicPr>
          <p:cNvPr id="3074" name="Picture 2" descr="E:\images (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636912"/>
            <a:ext cx="6048672"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323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882554"/>
          </a:xfrm>
        </p:spPr>
        <p:txBody>
          <a:bodyPr>
            <a:normAutofit fontScale="90000"/>
          </a:bodyPr>
          <a:lstStyle/>
          <a:p>
            <a:r>
              <a:rPr lang="it-IT" sz="3200" dirty="0" smtClean="0"/>
              <a:t>I più gravi episodi di inquinamento si verificano in condizioni di inversione termica:</a:t>
            </a:r>
            <a:br>
              <a:rPr lang="it-IT" sz="3200" dirty="0" smtClean="0"/>
            </a:br>
            <a:r>
              <a:rPr lang="it-IT" sz="3100" b="1" dirty="0" smtClean="0"/>
              <a:t>vento:</a:t>
            </a:r>
            <a:r>
              <a:rPr lang="it-IT" sz="2400" dirty="0" smtClean="0"/>
              <a:t>   è un importante variabile da considerare nell’ inquinamento atmosferico, in alcune zone può avere un effetto positivo perché disperde gli inquinanti e in altre invece un effetto negativo perché sposta le masse d’aria inquinata in zone meno inquinate. </a:t>
            </a:r>
            <a:br>
              <a:rPr lang="it-IT" sz="2400" dirty="0" smtClean="0"/>
            </a:br>
            <a:r>
              <a:rPr lang="it-IT" sz="2700" b="1" dirty="0" smtClean="0"/>
              <a:t>Precipitazioni e urbanistica</a:t>
            </a:r>
            <a:r>
              <a:rPr lang="it-IT" sz="2700" dirty="0" smtClean="0"/>
              <a:t>: </a:t>
            </a:r>
            <a:r>
              <a:rPr lang="it-IT" sz="2400" dirty="0" smtClean="0"/>
              <a:t>hanno un ruolo molto importante per la qualità dell’aria.</a:t>
            </a:r>
            <a:br>
              <a:rPr lang="it-IT" sz="2400" dirty="0" smtClean="0"/>
            </a:br>
            <a:r>
              <a:rPr lang="it-IT" sz="2700" b="1" dirty="0" smtClean="0"/>
              <a:t>L’orografia :</a:t>
            </a:r>
            <a:r>
              <a:rPr lang="it-IT" sz="2400" dirty="0" smtClean="0"/>
              <a:t> è un altro fattore importante nelle zone montane in base alla loro conformazione può crearsi un accumulo di sostanze inquinanti.</a:t>
            </a:r>
            <a:br>
              <a:rPr lang="it-IT" sz="2400" dirty="0" smtClean="0"/>
            </a:br>
            <a:endParaRPr lang="it-IT" sz="2400" dirty="0"/>
          </a:p>
        </p:txBody>
      </p:sp>
    </p:spTree>
    <p:extLst>
      <p:ext uri="{BB962C8B-B14F-4D97-AF65-F5344CB8AC3E}">
        <p14:creationId xmlns:p14="http://schemas.microsoft.com/office/powerpoint/2010/main" val="1320386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smtClean="0"/>
              <a:t>Come ridurre l’inquinamento atmosferico</a:t>
            </a:r>
            <a:endParaRPr lang="it-IT" sz="3200" dirty="0"/>
          </a:p>
        </p:txBody>
      </p:sp>
      <p:sp>
        <p:nvSpPr>
          <p:cNvPr id="3" name="Segnaposto contenuto 2"/>
          <p:cNvSpPr>
            <a:spLocks noGrp="1"/>
          </p:cNvSpPr>
          <p:nvPr>
            <p:ph idx="1"/>
          </p:nvPr>
        </p:nvSpPr>
        <p:spPr/>
        <p:txBody>
          <a:bodyPr>
            <a:normAutofit fontScale="70000" lnSpcReduction="20000"/>
          </a:bodyPr>
          <a:lstStyle/>
          <a:p>
            <a:pPr marL="0" indent="0">
              <a:buNone/>
            </a:pPr>
            <a:r>
              <a:rPr lang="it-IT" dirty="0" smtClean="0"/>
              <a:t>Ormai è noto come l’inquinamento atmosferico sia un problema sempre più presente in Italia e nel resto del mondo.</a:t>
            </a:r>
          </a:p>
          <a:p>
            <a:pPr marL="0" indent="0">
              <a:buNone/>
            </a:pPr>
            <a:r>
              <a:rPr lang="it-IT" dirty="0" smtClean="0"/>
              <a:t>Per ridurlo, il compito più importante, spetta alle Nazioni e basterebbe: </a:t>
            </a:r>
          </a:p>
          <a:p>
            <a:r>
              <a:rPr lang="it-IT" dirty="0" smtClean="0"/>
              <a:t>Scegliere di spostarsi attraverso l’utilizzo di pullman o treni o di qualsiasi altro mezzo pubblico.</a:t>
            </a:r>
          </a:p>
          <a:p>
            <a:r>
              <a:rPr lang="it-IT" dirty="0" smtClean="0"/>
              <a:t>Comprare veicoli ibridi o elettrici</a:t>
            </a:r>
          </a:p>
          <a:p>
            <a:r>
              <a:rPr lang="it-IT" dirty="0" smtClean="0"/>
              <a:t>Controllare prima dell’acquisto che l’elettrodomestico sia a basso consumo</a:t>
            </a:r>
          </a:p>
          <a:p>
            <a:r>
              <a:rPr lang="it-IT" dirty="0" smtClean="0"/>
              <a:t>Migliorare l’isolamento termico delle nostre case in modo da non abusare troppo dei riscaldamenti.</a:t>
            </a:r>
          </a:p>
          <a:p>
            <a:r>
              <a:rPr lang="it-IT" dirty="0" smtClean="0"/>
              <a:t>Evitare di lasciare accese lampadine dove non è necessario e scegliere quelle a risparmio energetico. </a:t>
            </a:r>
          </a:p>
          <a:p>
            <a:r>
              <a:rPr lang="it-IT" dirty="0" smtClean="0"/>
              <a:t>Installare pannelli solari o altri impianti che usano e producono energia pulita.</a:t>
            </a:r>
          </a:p>
        </p:txBody>
      </p:sp>
      <p:pic>
        <p:nvPicPr>
          <p:cNvPr id="4098" name="Picture 2" descr="E:\bambini-e-inquinament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13" y="2060848"/>
            <a:ext cx="3609089"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4182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6000" dirty="0" smtClean="0">
                <a:solidFill>
                  <a:schemeClr val="tx2">
                    <a:lumMod val="75000"/>
                  </a:schemeClr>
                </a:solidFill>
                <a:latin typeface="Hurry Up" pitchFamily="2" charset="0"/>
              </a:rPr>
              <a:t>DEFINIZIONE:</a:t>
            </a:r>
            <a:r>
              <a:rPr lang="it-IT" dirty="0" smtClean="0"/>
              <a:t/>
            </a:r>
            <a:br>
              <a:rPr lang="it-IT" dirty="0" smtClean="0"/>
            </a:br>
            <a:endParaRPr lang="it-IT" dirty="0"/>
          </a:p>
        </p:txBody>
      </p:sp>
      <p:sp>
        <p:nvSpPr>
          <p:cNvPr id="3" name="Segnaposto contenuto 2"/>
          <p:cNvSpPr>
            <a:spLocks noGrp="1"/>
          </p:cNvSpPr>
          <p:nvPr>
            <p:ph idx="1"/>
          </p:nvPr>
        </p:nvSpPr>
        <p:spPr/>
        <p:txBody>
          <a:bodyPr>
            <a:normAutofit lnSpcReduction="10000"/>
          </a:bodyPr>
          <a:lstStyle/>
          <a:p>
            <a:pPr>
              <a:buNone/>
            </a:pPr>
            <a:r>
              <a:rPr lang="it-IT" dirty="0" smtClean="0"/>
              <a:t>L’inquinamento atmosferico è determinato dall’immissione di sostanze gassose,liquide o solide nell’aria che ne alterano la naturale composizione. Queste sostanze sono nocive per la salute dei viventi,provocando effetti tossici acuti a breve termine o cronici a medio e lungo termine;possono alterare il clima terrestre;corrodono materiali da costruzione e monumenti;possono essere sgradevoli all’olfatto e rende malsani gli ambienti.</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42918"/>
            <a:ext cx="8229600" cy="3571900"/>
          </a:xfrm>
        </p:spPr>
        <p:txBody>
          <a:bodyPr>
            <a:normAutofit fontScale="92500"/>
          </a:bodyPr>
          <a:lstStyle/>
          <a:p>
            <a:pPr>
              <a:buNone/>
            </a:pPr>
            <a:r>
              <a:rPr lang="it-IT" dirty="0" smtClean="0"/>
              <a:t>Questo è uno dei problemi maggiormente sentiti dalle popolazioni dei grandi agglomerati urbani,di cui ci si è in iniziati a preoccupare solamente negli ultimi 30 anni. Ad esempio si è pensato ad un abbassamento delle concentrazioni di alcuni inquinanti come il biossido di zolfo,il piombo e il monossido di carbonio.</a:t>
            </a:r>
            <a:endParaRPr lang="it-IT" dirty="0"/>
          </a:p>
        </p:txBody>
      </p:sp>
      <p:pic>
        <p:nvPicPr>
          <p:cNvPr id="2050" name="Picture 2" descr="E:\images (1).jpg"/>
          <p:cNvPicPr>
            <a:picLocks noChangeAspect="1" noChangeArrowheads="1"/>
          </p:cNvPicPr>
          <p:nvPr/>
        </p:nvPicPr>
        <p:blipFill>
          <a:blip r:embed="rId2" cstate="print"/>
          <a:srcRect/>
          <a:stretch>
            <a:fillRect/>
          </a:stretch>
        </p:blipFill>
        <p:spPr bwMode="auto">
          <a:xfrm>
            <a:off x="2214546" y="4143380"/>
            <a:ext cx="4857784" cy="250033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tx2">
                    <a:lumMod val="75000"/>
                  </a:schemeClr>
                </a:solidFill>
                <a:latin typeface="Hurry Up" pitchFamily="2" charset="0"/>
              </a:rPr>
              <a:t>INQUINANTE ATMOSFERICO</a:t>
            </a:r>
            <a:endParaRPr lang="it-IT" dirty="0">
              <a:solidFill>
                <a:schemeClr val="tx2">
                  <a:lumMod val="75000"/>
                </a:schemeClr>
              </a:solidFill>
              <a:latin typeface="Hurry Up" pitchFamily="2" charset="0"/>
            </a:endParaRPr>
          </a:p>
        </p:txBody>
      </p:sp>
      <p:sp>
        <p:nvSpPr>
          <p:cNvPr id="3" name="Segnaposto contenuto 2"/>
          <p:cNvSpPr>
            <a:spLocks noGrp="1"/>
          </p:cNvSpPr>
          <p:nvPr>
            <p:ph idx="1"/>
          </p:nvPr>
        </p:nvSpPr>
        <p:spPr>
          <a:xfrm>
            <a:off x="457200" y="1600201"/>
            <a:ext cx="8229600" cy="2900370"/>
          </a:xfrm>
        </p:spPr>
        <p:txBody>
          <a:bodyPr>
            <a:normAutofit fontScale="62500" lnSpcReduction="20000"/>
          </a:bodyPr>
          <a:lstStyle/>
          <a:p>
            <a:pPr>
              <a:buNone/>
            </a:pPr>
            <a:r>
              <a:rPr lang="it-IT" dirty="0" smtClean="0"/>
              <a:t>È detto inquinante atmosferico una sostanza o fattore che determina l’alterazione di una situazione stazionaria attraverso:</a:t>
            </a:r>
          </a:p>
          <a:p>
            <a:r>
              <a:rPr lang="it-IT" dirty="0" smtClean="0"/>
              <a:t>Modifica dei parametri fisici e/o chimici</a:t>
            </a:r>
          </a:p>
          <a:p>
            <a:r>
              <a:rPr lang="it-IT" dirty="0" smtClean="0"/>
              <a:t>Variazione di rapporti quantitativi di sostanze già presenti</a:t>
            </a:r>
          </a:p>
          <a:p>
            <a:r>
              <a:rPr lang="it-IT" dirty="0" smtClean="0"/>
              <a:t>Introduzione di composti estranei deleteri per la vita direttamente o indirettamente.</a:t>
            </a:r>
          </a:p>
          <a:p>
            <a:pPr>
              <a:buNone/>
            </a:pPr>
            <a:r>
              <a:rPr lang="it-IT" dirty="0" smtClean="0"/>
              <a:t>Si ritiene quindi inquinata l’aria la cui composizione eccede limiti stabiliti per legge allo scopo di evitare effetti nocivi sull’uomo,sugli animali,sulla vegetazione,sui materiali o sugli ecosistemi in generale.</a:t>
            </a:r>
            <a:endParaRPr lang="it-IT" dirty="0"/>
          </a:p>
        </p:txBody>
      </p:sp>
      <p:pic>
        <p:nvPicPr>
          <p:cNvPr id="3074" name="Picture 2" descr="E:\C-141_Starlifter_contrail.jpg"/>
          <p:cNvPicPr>
            <a:picLocks noChangeAspect="1" noChangeArrowheads="1"/>
          </p:cNvPicPr>
          <p:nvPr/>
        </p:nvPicPr>
        <p:blipFill>
          <a:blip r:embed="rId2" cstate="print"/>
          <a:srcRect/>
          <a:stretch>
            <a:fillRect/>
          </a:stretch>
        </p:blipFill>
        <p:spPr bwMode="auto">
          <a:xfrm>
            <a:off x="1643042" y="4143380"/>
            <a:ext cx="5786478" cy="250033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chemeClr val="tx2">
                    <a:lumMod val="75000"/>
                  </a:schemeClr>
                </a:solidFill>
                <a:latin typeface="Hurry Up" pitchFamily="2" charset="0"/>
              </a:rPr>
              <a:t>DISTINZIONE TRA INQUINAMENTO PRIMARIO E SECONDARIO</a:t>
            </a:r>
            <a:endParaRPr lang="it-IT" dirty="0">
              <a:solidFill>
                <a:schemeClr val="tx2">
                  <a:lumMod val="75000"/>
                </a:schemeClr>
              </a:solidFill>
              <a:latin typeface="Hurry Up" pitchFamily="2" charset="0"/>
            </a:endParaRPr>
          </a:p>
        </p:txBody>
      </p:sp>
      <p:sp>
        <p:nvSpPr>
          <p:cNvPr id="3" name="Segnaposto contenuto 2"/>
          <p:cNvSpPr>
            <a:spLocks noGrp="1"/>
          </p:cNvSpPr>
          <p:nvPr>
            <p:ph idx="1"/>
          </p:nvPr>
        </p:nvSpPr>
        <p:spPr>
          <a:xfrm>
            <a:off x="457200" y="2214554"/>
            <a:ext cx="8229600" cy="4214842"/>
          </a:xfrm>
        </p:spPr>
        <p:txBody>
          <a:bodyPr>
            <a:normAutofit fontScale="85000" lnSpcReduction="10000"/>
          </a:bodyPr>
          <a:lstStyle/>
          <a:p>
            <a:r>
              <a:rPr lang="it-IT" b="1" u="sng" dirty="0" smtClean="0"/>
              <a:t>PRIMARIO</a:t>
            </a:r>
            <a:r>
              <a:rPr lang="it-IT" dirty="0" smtClean="0"/>
              <a:t>:  per inquinanti primari si intendono quegli inquinanti che vengono emessi direttamente in atmosfera tale e quali,cioè non subiscono altre modifiche una volta emessi (es. monossido di carbonio,polveri che si sviluppano da eventi naturali).</a:t>
            </a:r>
          </a:p>
          <a:p>
            <a:pPr>
              <a:buNone/>
            </a:pPr>
            <a:endParaRPr lang="it-IT" dirty="0" smtClean="0"/>
          </a:p>
          <a:p>
            <a:r>
              <a:rPr lang="it-IT" b="1" u="sng" dirty="0" smtClean="0"/>
              <a:t>SECONDARIO</a:t>
            </a:r>
            <a:r>
              <a:rPr lang="it-IT" dirty="0" smtClean="0"/>
              <a:t>:  per inquinanti secondari invece si intende tutti gli inquinanti che si formano in atmosfera tramite reazioni chimiche tra varie sostanze presenti (es. formazione di ozono nello smog).</a:t>
            </a:r>
          </a:p>
          <a:p>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85794"/>
            <a:ext cx="3008313" cy="1000132"/>
          </a:xfrm>
        </p:spPr>
        <p:txBody>
          <a:bodyPr>
            <a:noAutofit/>
          </a:bodyPr>
          <a:lstStyle/>
          <a:p>
            <a:r>
              <a:rPr lang="it-IT" sz="2800" dirty="0" smtClean="0">
                <a:solidFill>
                  <a:schemeClr val="tx2">
                    <a:lumMod val="75000"/>
                  </a:schemeClr>
                </a:solidFill>
                <a:latin typeface="Hurry Up" pitchFamily="2" charset="0"/>
              </a:rPr>
              <a:t>PRINCIPALI CAUSE </a:t>
            </a:r>
            <a:r>
              <a:rPr lang="it-IT" sz="2800" dirty="0" err="1" smtClean="0">
                <a:solidFill>
                  <a:schemeClr val="tx2">
                    <a:lumMod val="75000"/>
                  </a:schemeClr>
                </a:solidFill>
                <a:latin typeface="Hurry Up" pitchFamily="2" charset="0"/>
              </a:rPr>
              <a:t>DI</a:t>
            </a:r>
            <a:r>
              <a:rPr lang="it-IT" sz="2800" dirty="0" smtClean="0">
                <a:solidFill>
                  <a:schemeClr val="tx2">
                    <a:lumMod val="75000"/>
                  </a:schemeClr>
                </a:solidFill>
                <a:latin typeface="Hurry Up" pitchFamily="2" charset="0"/>
              </a:rPr>
              <a:t> INQUINAMENTO</a:t>
            </a:r>
            <a:endParaRPr lang="it-IT" sz="2800" dirty="0">
              <a:solidFill>
                <a:schemeClr val="tx2">
                  <a:lumMod val="75000"/>
                </a:schemeClr>
              </a:solidFill>
              <a:latin typeface="Hurry Up" pitchFamily="2" charset="0"/>
            </a:endParaRPr>
          </a:p>
        </p:txBody>
      </p:sp>
      <p:sp>
        <p:nvSpPr>
          <p:cNvPr id="3" name="Segnaposto contenuto 2"/>
          <p:cNvSpPr>
            <a:spLocks noGrp="1"/>
          </p:cNvSpPr>
          <p:nvPr>
            <p:ph idx="1"/>
          </p:nvPr>
        </p:nvSpPr>
        <p:spPr/>
        <p:txBody>
          <a:bodyPr>
            <a:normAutofit fontScale="92500" lnSpcReduction="10000"/>
          </a:bodyPr>
          <a:lstStyle/>
          <a:p>
            <a:pPr>
              <a:buNone/>
            </a:pPr>
            <a:r>
              <a:rPr lang="it-IT" dirty="0" smtClean="0"/>
              <a:t>Gli inquinanti atmosferici possono essere naturali o antropici.</a:t>
            </a:r>
          </a:p>
          <a:p>
            <a:r>
              <a:rPr lang="it-IT" b="1" u="sng" dirty="0" smtClean="0"/>
              <a:t>FONTI NATURALI</a:t>
            </a:r>
            <a:r>
              <a:rPr lang="it-IT" dirty="0" smtClean="0"/>
              <a:t>: vulcani,incendi,ghiaioni,processi biologici.</a:t>
            </a:r>
          </a:p>
          <a:p>
            <a:r>
              <a:rPr lang="it-IT" b="1" u="sng" dirty="0" smtClean="0"/>
              <a:t>FONTI ANTROPICHE</a:t>
            </a:r>
            <a:r>
              <a:rPr lang="it-IT" dirty="0" smtClean="0"/>
              <a:t>:  traffico,riscaldamento domestico,industrie e attività artigianali,veicoli off road(treni,trattori,veicoli da cava ecc.),agricoltura e altre attività.</a:t>
            </a:r>
            <a:endParaRPr lang="it-IT" dirty="0"/>
          </a:p>
        </p:txBody>
      </p:sp>
      <p:sp>
        <p:nvSpPr>
          <p:cNvPr id="4" name="Freccia in giù 3"/>
          <p:cNvSpPr/>
          <p:nvPr/>
        </p:nvSpPr>
        <p:spPr>
          <a:xfrm>
            <a:off x="4071934" y="5929330"/>
            <a:ext cx="1143008"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122" name="Picture 2" descr="E:\download.jpg"/>
          <p:cNvPicPr>
            <a:picLocks noChangeAspect="1" noChangeArrowheads="1"/>
          </p:cNvPicPr>
          <p:nvPr/>
        </p:nvPicPr>
        <p:blipFill>
          <a:blip r:embed="rId2" cstate="print"/>
          <a:srcRect/>
          <a:stretch>
            <a:fillRect/>
          </a:stretch>
        </p:blipFill>
        <p:spPr bwMode="auto">
          <a:xfrm>
            <a:off x="500035" y="2012917"/>
            <a:ext cx="2786081" cy="405929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214282" y="1142984"/>
            <a:ext cx="4281518" cy="6429420"/>
          </a:xfrm>
        </p:spPr>
        <p:txBody>
          <a:bodyPr>
            <a:noAutofit/>
          </a:bodyPr>
          <a:lstStyle/>
          <a:p>
            <a:r>
              <a:rPr lang="it-IT" sz="2000" b="1" u="sng" dirty="0" smtClean="0"/>
              <a:t>Traffico veicolare</a:t>
            </a:r>
            <a:r>
              <a:rPr lang="it-IT" sz="2000" dirty="0" smtClean="0"/>
              <a:t>: essenzialmente le emissioni provocate dal traffico veicolare dipendono dal tipo di combustibile,dal tipo di veicolo e dalla sua vetustà.</a:t>
            </a:r>
          </a:p>
          <a:p>
            <a:pPr>
              <a:buNone/>
            </a:pPr>
            <a:endParaRPr lang="it-IT" sz="2000" dirty="0" smtClean="0"/>
          </a:p>
          <a:p>
            <a:r>
              <a:rPr lang="it-IT" sz="2000" b="1" u="sng" dirty="0" smtClean="0"/>
              <a:t>Riscaldamento domestico</a:t>
            </a:r>
            <a:r>
              <a:rPr lang="it-IT" sz="2000" dirty="0" smtClean="0"/>
              <a:t>: anche qui gli inquinanti emessi dipendono essenzialmente dal combustibile utilizzato,dalla tipologia di riscaldamento,dalla vetustà e dalla manutenzione dello stesso;gli inquinanti emessi sono all’incirca gli stessi dei veicoli con differenze prodotte da carbone e legna.</a:t>
            </a:r>
            <a:endParaRPr lang="it-IT" sz="2000" dirty="0"/>
          </a:p>
        </p:txBody>
      </p:sp>
      <p:pic>
        <p:nvPicPr>
          <p:cNvPr id="4098" name="Picture 2" descr="E:\images (3).jpg"/>
          <p:cNvPicPr>
            <a:picLocks noGrp="1" noChangeAspect="1" noChangeArrowheads="1"/>
          </p:cNvPicPr>
          <p:nvPr>
            <p:ph sz="half" idx="2"/>
          </p:nvPr>
        </p:nvPicPr>
        <p:blipFill>
          <a:blip r:embed="rId2" cstate="print"/>
          <a:srcRect/>
          <a:stretch>
            <a:fillRect/>
          </a:stretch>
        </p:blipFill>
        <p:spPr bwMode="auto">
          <a:xfrm>
            <a:off x="4572000" y="1142984"/>
            <a:ext cx="4315777" cy="514353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57167"/>
            <a:ext cx="8229600" cy="3357586"/>
          </a:xfrm>
        </p:spPr>
        <p:txBody>
          <a:bodyPr>
            <a:normAutofit fontScale="70000" lnSpcReduction="20000"/>
          </a:bodyPr>
          <a:lstStyle/>
          <a:p>
            <a:r>
              <a:rPr lang="it-IT" dirty="0" smtClean="0"/>
              <a:t>Industria e artigianato: in campo industriale le emissioni sono fortemente regolamentate e per questo le industrie devono utilizzare dei sistemi di abbattimento degli inquinanti che variano in base agli inquinanti stessi. Data la grande varietà di sostanze presenti in atmosfera,sono stati proposti numerosi metodi di classificazione: in primo luogo si può classificare in base alla composizione chimica,in secondo luogo si può classificare in base allo stato fisico(gassoso,liquido o solido), infine si può suddividere in base al grado di reattività in atmosfera(sostanze primarie o secondarie).</a:t>
            </a:r>
            <a:endParaRPr lang="it-IT" dirty="0"/>
          </a:p>
        </p:txBody>
      </p:sp>
      <p:pic>
        <p:nvPicPr>
          <p:cNvPr id="20" name="Picture 2" descr="E:\images.jpg"/>
          <p:cNvPicPr>
            <a:picLocks noChangeAspect="1" noChangeArrowheads="1"/>
          </p:cNvPicPr>
          <p:nvPr/>
        </p:nvPicPr>
        <p:blipFill>
          <a:blip r:embed="rId2" cstate="print"/>
          <a:srcRect/>
          <a:stretch>
            <a:fillRect/>
          </a:stretch>
        </p:blipFill>
        <p:spPr bwMode="auto">
          <a:xfrm>
            <a:off x="500034" y="3332665"/>
            <a:ext cx="8173501" cy="316816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28604"/>
            <a:ext cx="8229600" cy="6072230"/>
          </a:xfrm>
        </p:spPr>
        <p:txBody>
          <a:bodyPr>
            <a:normAutofit/>
          </a:bodyPr>
          <a:lstStyle/>
          <a:p>
            <a:pPr>
              <a:buNone/>
            </a:pPr>
            <a:endParaRPr lang="it-IT" dirty="0" smtClean="0"/>
          </a:p>
          <a:p>
            <a:pPr>
              <a:buNone/>
            </a:pPr>
            <a:r>
              <a:rPr lang="it-IT" dirty="0" smtClean="0"/>
              <a:t>Gli </a:t>
            </a:r>
            <a:r>
              <a:rPr lang="it-IT" b="1" dirty="0" smtClean="0"/>
              <a:t>inquinanti primari </a:t>
            </a:r>
            <a:r>
              <a:rPr lang="it-IT" dirty="0" smtClean="0"/>
              <a:t>possono essere di tipo gassoso o particolato:</a:t>
            </a:r>
          </a:p>
          <a:p>
            <a:pPr>
              <a:buNone/>
            </a:pPr>
            <a:endParaRPr lang="it-IT" dirty="0" smtClean="0"/>
          </a:p>
          <a:p>
            <a:r>
              <a:rPr lang="it-IT" dirty="0" smtClean="0"/>
              <a:t>Composti dello zolfo</a:t>
            </a:r>
          </a:p>
          <a:p>
            <a:r>
              <a:rPr lang="it-IT" dirty="0" smtClean="0"/>
              <a:t>Composti dell’azoto </a:t>
            </a:r>
          </a:p>
          <a:p>
            <a:r>
              <a:rPr lang="it-IT" dirty="0" smtClean="0"/>
              <a:t>Composti del carbonio</a:t>
            </a:r>
          </a:p>
          <a:p>
            <a:r>
              <a:rPr lang="it-IT" dirty="0" smtClean="0"/>
              <a:t>Idrocarburi policiclici aromatici IPA</a:t>
            </a:r>
          </a:p>
          <a:p>
            <a:r>
              <a:rPr lang="it-IT" dirty="0" smtClean="0"/>
              <a:t>Composti alogenati </a:t>
            </a:r>
          </a:p>
          <a:p>
            <a:r>
              <a:rPr lang="it-IT" dirty="0" smtClean="0"/>
              <a:t>Radicali </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858</Words>
  <Application>Microsoft Office PowerPoint</Application>
  <PresentationFormat>Presentazione su schermo (4:3)</PresentationFormat>
  <Paragraphs>52</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Tema di Office</vt:lpstr>
      <vt:lpstr>INQUINAMENTO ATMOSFERICO </vt:lpstr>
      <vt:lpstr>DEFINIZIONE: </vt:lpstr>
      <vt:lpstr>Presentazione standard di PowerPoint</vt:lpstr>
      <vt:lpstr>INQUINANTE ATMOSFERICO</vt:lpstr>
      <vt:lpstr>DISTINZIONE TRA INQUINAMENTO PRIMARIO E SECONDARIO</vt:lpstr>
      <vt:lpstr>PRINCIPALI CAUSE DI INQUINAMENTO</vt:lpstr>
      <vt:lpstr>Presentazione standard di PowerPoint</vt:lpstr>
      <vt:lpstr>Presentazione standard di PowerPoint</vt:lpstr>
      <vt:lpstr>Presentazione standard di PowerPoint</vt:lpstr>
      <vt:lpstr>Effetti degli inquinanti sulla salute umana </vt:lpstr>
      <vt:lpstr>Effetti degli inquinanti sull’ambiente</vt:lpstr>
      <vt:lpstr>Piogge acide: l’acqua piovana di norma ha un PH di circa 5,5 quindi leggermente acida a causa della presenza di anidride carbonica che forma acido carbonico. Le piogge acide hanno un impatto ambientale notevole, i principali effetti sono corrosione dei monumenti, danneggia le foglie delle piante impedendo la fotosintesi.  </vt:lpstr>
      <vt:lpstr>I più gravi episodi di inquinamento si verificano in condizioni di inversione termica: vento:   è un importante variabile da considerare nell’ inquinamento atmosferico, in alcune zone può avere un effetto positivo perché disperde gli inquinanti e in altre invece un effetto negativo perché sposta le masse d’aria inquinata in zone meno inquinate.  Precipitazioni e urbanistica: hanno un ruolo molto importante per la qualità dell’aria. L’orografia : è un altro fattore importante nelle zone montane in base alla loro conformazione può crearsi un accumulo di sostanze inquinanti. </vt:lpstr>
      <vt:lpstr>Come ridurre l’inquinamento atmosferico</vt:lpstr>
    </vt:vector>
  </TitlesOfParts>
  <Company>Gruppo MPS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INQUINAMENTO ATMOSFERICO</dc:title>
  <dc:creator>Standard</dc:creator>
  <cp:lastModifiedBy>USER</cp:lastModifiedBy>
  <cp:revision>18</cp:revision>
  <dcterms:created xsi:type="dcterms:W3CDTF">2014-04-06T19:24:56Z</dcterms:created>
  <dcterms:modified xsi:type="dcterms:W3CDTF">2014-04-07T13:46:33Z</dcterms:modified>
</cp:coreProperties>
</file>