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6" r:id="rId4"/>
    <p:sldId id="267" r:id="rId5"/>
    <p:sldId id="258" r:id="rId6"/>
    <p:sldId id="259" r:id="rId7"/>
    <p:sldId id="260" r:id="rId8"/>
    <p:sldId id="261" r:id="rId9"/>
    <p:sldId id="262" r:id="rId10"/>
    <p:sldId id="263" r:id="rId11"/>
    <p:sldId id="264" r:id="rId12"/>
    <p:sldId id="268" r:id="rId13"/>
    <p:sldId id="269" r:id="rId14"/>
    <p:sldId id="270" r:id="rId15"/>
    <p:sldId id="271" r:id="rId16"/>
    <p:sldId id="265" r:id="rId17"/>
    <p:sldId id="272"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E6FF"/>
    <a:srgbClr val="D62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81" d="100"/>
          <a:sy n="81" d="100"/>
        </p:scale>
        <p:origin x="-138" y="-72"/>
      </p:cViewPr>
      <p:guideLst>
        <p:guide orient="horz" pos="2160"/>
        <p:guide pos="3840"/>
      </p:guideLst>
    </p:cSldViewPr>
  </p:slideViewPr>
  <p:notesTextViewPr>
    <p:cViewPr>
      <p:scale>
        <a:sx n="1" d="1"/>
        <a:sy n="1" d="1"/>
      </p:scale>
      <p:origin x="0" y="0"/>
    </p:cViewPr>
  </p:notesTextViewPr>
  <p:sorterViewPr>
    <p:cViewPr>
      <p:scale>
        <a:sx n="100" d="100"/>
        <a:sy n="100" d="100"/>
      </p:scale>
      <p:origin x="0" y="3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7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349143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159449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9810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4241041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231157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2093613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1559485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65272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426099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313316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196272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226477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413661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299826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185691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685800" y="4400550"/>
            <a:ext cx="5486400" cy="3600450"/>
          </a:xfrm>
          <a:prstGeom prst="rect">
            <a:avLst/>
          </a:prstGeom>
        </p:spPr>
        <p:txBody>
          <a:bodyPr/>
          <a:lstStyle/>
          <a:p>
            <a:endParaRPr lang="it-IT"/>
          </a:p>
        </p:txBody>
      </p:sp>
    </p:spTree>
    <p:extLst>
      <p:ext uri="{BB962C8B-B14F-4D97-AF65-F5344CB8AC3E}">
        <p14:creationId xmlns:p14="http://schemas.microsoft.com/office/powerpoint/2010/main" val="340406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04.04.2014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04.04.2014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04.04.2014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04.04.2014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04.04.2014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04.04.2014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04.04.2014</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04.04.2014</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04.04.2014</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04.04.2014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04.04.2014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A8E5F-40E5-4553-9F3C-699F1A5B8145}" type="datetimeFigureOut">
              <a:rPr lang="de-DE" smtClean="0"/>
              <a:t>04.04.2014</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mp3"/><Relationship Id="rId7" Type="http://schemas.openxmlformats.org/officeDocument/2006/relationships/notesSlide" Target="../notesSlides/notesSlide1.xml"/><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0.xml"/><Relationship Id="rId6" Type="http://schemas.openxmlformats.org/officeDocument/2006/relationships/image" Target="../media/image11.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1.xml"/><Relationship Id="rId6" Type="http://schemas.openxmlformats.org/officeDocument/2006/relationships/image" Target="../media/image12.jpe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3.xml"/><Relationship Id="rId6" Type="http://schemas.openxmlformats.org/officeDocument/2006/relationships/image" Target="../media/image14.jpeg"/><Relationship Id="rId5" Type="http://schemas.openxmlformats.org/officeDocument/2006/relationships/notesSlide" Target="../notesSlides/notesSlide13.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21.jpeg"/><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image" Target="../media/image20.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CasellaDiTesto 3"/>
          <p:cNvSpPr txBox="1"/>
          <p:nvPr/>
        </p:nvSpPr>
        <p:spPr>
          <a:xfrm>
            <a:off x="309574" y="359448"/>
            <a:ext cx="10509264" cy="923330"/>
          </a:xfrm>
          <a:prstGeom prst="rect">
            <a:avLst/>
          </a:prstGeom>
        </p:spPr>
        <p:txBody>
          <a:bodyPr rtlCol="0">
            <a:spAutoFit/>
          </a:bodyPr>
          <a:lstStyle/>
          <a:p>
            <a:pPr algn="ctr"/>
            <a:r>
              <a:rPr lang="it-IT" sz="5400" dirty="0">
                <a:solidFill>
                  <a:srgbClr val="375623"/>
                </a:solidFill>
              </a:rPr>
              <a:t>GREEN ECONOMY</a:t>
            </a:r>
            <a:r>
              <a:rPr lang="it-IT" sz="3600" dirty="0"/>
              <a:t> </a:t>
            </a:r>
            <a:endParaRPr lang="it-IT" dirty="0"/>
          </a:p>
        </p:txBody>
      </p:sp>
      <p:sp>
        <p:nvSpPr>
          <p:cNvPr id="5" name="CasellaDiTesto 4"/>
          <p:cNvSpPr txBox="1"/>
          <p:nvPr/>
        </p:nvSpPr>
        <p:spPr>
          <a:xfrm>
            <a:off x="881063" y="1355280"/>
            <a:ext cx="10415293" cy="923330"/>
          </a:xfrm>
          <a:prstGeom prst="rect">
            <a:avLst/>
          </a:prstGeom>
        </p:spPr>
        <p:txBody>
          <a:bodyPr rtlCol="0">
            <a:spAutoFit/>
          </a:bodyPr>
          <a:lstStyle/>
          <a:p>
            <a:pPr algn="ctr"/>
            <a:r>
              <a:rPr lang="it-IT" b="1" dirty="0">
                <a:latin typeface="Batang"/>
                <a:ea typeface="Batang"/>
              </a:rPr>
              <a:t>Progetto di Fisica:</a:t>
            </a:r>
            <a:r>
              <a:rPr lang="it-IT" dirty="0">
                <a:latin typeface="Batang"/>
                <a:ea typeface="Batang"/>
              </a:rPr>
              <a:t> Prof.re </a:t>
            </a:r>
            <a:r>
              <a:rPr lang="it-IT" i="1" dirty="0">
                <a:latin typeface="Batang"/>
                <a:ea typeface="Batang"/>
              </a:rPr>
              <a:t>Mario Miguel Moretta</a:t>
            </a:r>
            <a:r>
              <a:rPr lang="it-IT" dirty="0">
                <a:latin typeface="Batang"/>
                <a:ea typeface="Batang"/>
              </a:rPr>
              <a:t>.</a:t>
            </a:r>
          </a:p>
          <a:p>
            <a:pPr algn="ctr"/>
            <a:r>
              <a:rPr lang="it-IT" dirty="0">
                <a:latin typeface="Batang"/>
                <a:ea typeface="Batang"/>
              </a:rPr>
              <a:t>Liceo delle scienze umane di indirizzo "Economico-Sociale" Pantini-Pudente di Vasto (CH), classe IV A.</a:t>
            </a:r>
          </a:p>
        </p:txBody>
      </p:sp>
      <p:sp>
        <p:nvSpPr>
          <p:cNvPr id="6" name="CasellaDiTesto 5"/>
          <p:cNvSpPr txBox="1"/>
          <p:nvPr/>
        </p:nvSpPr>
        <p:spPr>
          <a:xfrm>
            <a:off x="-93245" y="6066228"/>
            <a:ext cx="12138102" cy="403957"/>
          </a:xfrm>
          <a:prstGeom prst="rect">
            <a:avLst/>
          </a:prstGeom>
        </p:spPr>
        <p:txBody>
          <a:bodyPr rtlCol="0">
            <a:spAutoFit/>
          </a:bodyPr>
          <a:lstStyle/>
          <a:p>
            <a:pPr algn="ctr"/>
            <a:r>
              <a:rPr lang="it-IT" sz="2025" b="1" dirty="0"/>
              <a:t>Realizzato da:</a:t>
            </a:r>
            <a:r>
              <a:rPr lang="it-IT" sz="2025" dirty="0"/>
              <a:t> </a:t>
            </a:r>
            <a:r>
              <a:rPr lang="it-IT" sz="2025" i="1" dirty="0"/>
              <a:t>Melissa </a:t>
            </a:r>
            <a:r>
              <a:rPr lang="it-IT" sz="2025" i="1" dirty="0" err="1"/>
              <a:t>Centorame</a:t>
            </a:r>
            <a:r>
              <a:rPr lang="it-IT" sz="2025" i="1" dirty="0"/>
              <a:t>, Maria Larivera, Ludovica Valentini e Chiara La Verghetta</a:t>
            </a:r>
            <a:r>
              <a:rPr lang="it-IT" sz="2025" dirty="0"/>
              <a:t>.</a:t>
            </a:r>
            <a:endParaRPr lang="it-IT" dirty="0"/>
          </a:p>
        </p:txBody>
      </p:sp>
      <p:pic>
        <p:nvPicPr>
          <p:cNvPr id="7" name="Immagine 6" descr="green-economy-firmato-laccordo-tra-ENEA-e-CNEL.jpg"/>
          <p:cNvPicPr>
            <a:picLocks noChangeAspect="1"/>
          </p:cNvPicPr>
          <p:nvPr/>
        </p:nvPicPr>
        <p:blipFill>
          <a:blip r:embed="rId8"/>
          <a:stretch>
            <a:fillRect/>
          </a:stretch>
        </p:blipFill>
        <p:spPr>
          <a:xfrm>
            <a:off x="3947331" y="2680054"/>
            <a:ext cx="3253795" cy="3255383"/>
          </a:xfrm>
          <a:prstGeom prst="rect">
            <a:avLst/>
          </a:prstGeom>
          <a:ln>
            <a:noFill/>
          </a:ln>
          <a:effectLst>
            <a:softEdge rad="112500"/>
          </a:effectLst>
        </p:spPr>
      </p:pic>
      <p:pic>
        <p:nvPicPr>
          <p:cNvPr id="2"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62583941"/>
      </p:ext>
    </p:extLst>
  </p:cSld>
  <p:clrMapOvr>
    <a:masterClrMapping/>
  </p:clrMapOvr>
  <p:transition spd="slow" advTm="73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2"/>
                </p:tgtEl>
              </p:cMediaNode>
            </p:audio>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4" name="Immagine 3" descr="ambiente-e-sicurezza-big-300x3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6604" y="821136"/>
            <a:ext cx="5725757" cy="5727344"/>
          </a:xfrm>
          <a:prstGeom prst="rect">
            <a:avLst/>
          </a:prstGeom>
        </p:spPr>
      </p:pic>
      <p:sp>
        <p:nvSpPr>
          <p:cNvPr id="2" name="CasellaDiTesto 1"/>
          <p:cNvSpPr txBox="1"/>
          <p:nvPr/>
        </p:nvSpPr>
        <p:spPr>
          <a:xfrm>
            <a:off x="-767079" y="36151"/>
            <a:ext cx="13539838" cy="923330"/>
          </a:xfrm>
          <a:prstGeom prst="rect">
            <a:avLst/>
          </a:prstGeom>
        </p:spPr>
        <p:txBody>
          <a:bodyPr wrap="square" rtlCol="0">
            <a:spAutoFit/>
          </a:bodyPr>
          <a:lstStyle/>
          <a:p>
            <a:pPr algn="ctr"/>
            <a:r>
              <a:rPr lang="it-IT" sz="5400" dirty="0">
                <a:solidFill>
                  <a:srgbClr val="8EAADB"/>
                </a:solidFill>
              </a:rPr>
              <a:t>PSEUDO-ECONOMIA VERDE:</a:t>
            </a:r>
            <a:endParaRPr lang="it-IT" dirty="0">
              <a:solidFill>
                <a:srgbClr val="8EAADB"/>
              </a:solidFill>
            </a:endParaRPr>
          </a:p>
        </p:txBody>
      </p:sp>
      <p:sp>
        <p:nvSpPr>
          <p:cNvPr id="3" name="CasellaDiTesto 2"/>
          <p:cNvSpPr txBox="1"/>
          <p:nvPr/>
        </p:nvSpPr>
        <p:spPr>
          <a:xfrm>
            <a:off x="-3983" y="832902"/>
            <a:ext cx="8095402" cy="5909310"/>
          </a:xfrm>
          <a:prstGeom prst="rect">
            <a:avLst/>
          </a:prstGeom>
        </p:spPr>
        <p:txBody>
          <a:bodyPr wrap="square" rtlCol="0">
            <a:spAutoFit/>
          </a:bodyPr>
          <a:lstStyle/>
          <a:p>
            <a:pPr algn="ctr"/>
            <a:r>
              <a:rPr lang="it-IT" sz="2700" dirty="0">
                <a:solidFill>
                  <a:srgbClr val="0C0C0C"/>
                </a:solidFill>
              </a:rPr>
              <a:t>Procedure come la fabbricazione di bioetanolo partendo dalla fermentazione dell'amido di mais o la soia (in USA) e di biodiesel dai semi di altre piante come la colza o il girazione (in Europa) e la palma da olio (nel Borneo) sono state denunciate da molti ricercatori ed organismi come "false procedure verdi". In effetti, negli USA la produzione di bioetanolo da mais (viene prodotta un'unità di energia sotto forma di bioetanolo partendo da fonti fossili come il gasolio per trattori), con infine l'immissione complessiva in atmosfera (rapporto tra assorbimento da parte delle piante ed emissione quando i motori bruciano il biocarburante) di una quantità di CO2 soltanto lievemente diversa da quella prodotta dai combustibili fossili.</a:t>
            </a:r>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604407701"/>
      </p:ext>
    </p:extLst>
  </p:cSld>
  <p:clrMapOvr>
    <a:masterClrMapping/>
  </p:clrMapOvr>
  <p:transition spd="slow" advTm="24739">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afterEffect">
                                  <p:stCondLst>
                                    <p:cond delay="0"/>
                                  </p:stCondLst>
                                  <p:childTnLst>
                                    <p:cmd type="call" cmd="playFrom(0.0)">
                                      <p:cBhvr>
                                        <p:cTn id="27"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8"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reen-Economy-Green-Jobs-Yes-Ecco-le-Offerte-di-Lavoro.....jpg"/>
          <p:cNvPicPr>
            <a:picLocks noChangeAspect="1"/>
          </p:cNvPicPr>
          <p:nvPr/>
        </p:nvPicPr>
        <p:blipFill>
          <a:blip r:embed="rId6"/>
          <a:stretch>
            <a:fillRect/>
          </a:stretch>
        </p:blipFill>
        <p:spPr>
          <a:xfrm>
            <a:off x="-43118" y="14"/>
            <a:ext cx="12204759" cy="6800850"/>
          </a:xfrm>
          <a:prstGeom prst="rect">
            <a:avLst/>
          </a:prstGeom>
        </p:spPr>
      </p:pic>
      <p:sp>
        <p:nvSpPr>
          <p:cNvPr id="2" name="CasellaDiTesto 1"/>
          <p:cNvSpPr txBox="1"/>
          <p:nvPr/>
        </p:nvSpPr>
        <p:spPr>
          <a:xfrm>
            <a:off x="-103733" y="431335"/>
            <a:ext cx="11938000" cy="5493812"/>
          </a:xfrm>
          <a:prstGeom prst="rect">
            <a:avLst/>
          </a:prstGeom>
        </p:spPr>
        <p:txBody>
          <a:bodyPr rtlCol="0">
            <a:spAutoFit/>
          </a:bodyPr>
          <a:lstStyle/>
          <a:p>
            <a:pPr algn="r"/>
            <a:r>
              <a:rPr lang="it-IT" sz="2700" dirty="0">
                <a:solidFill>
                  <a:srgbClr val="FFFFFF"/>
                </a:solidFill>
              </a:rPr>
              <a:t>Se si impiegassero trattori elettrici, in qualche modo connessi (anche indirettamente, tramite batterie) con una fonte di alimentazione rinnovabile (eolico, idroelettrico, solare). In pratica sarebbe come far marciare i motori a combustione interna delle auto con l'elettricità. </a:t>
            </a:r>
          </a:p>
          <a:p>
            <a:pPr algn="ctr"/>
            <a:endParaRPr lang="it-IT" sz="2700" dirty="0">
              <a:solidFill>
                <a:srgbClr val="000000"/>
              </a:solidFill>
              <a:latin typeface="Calibri"/>
            </a:endParaRPr>
          </a:p>
          <a:p>
            <a:pPr algn="ctr"/>
            <a:endParaRPr lang="it-IT" sz="2700" dirty="0">
              <a:solidFill>
                <a:srgbClr val="FFFFFF"/>
              </a:solidFill>
              <a:latin typeface="Calibri"/>
            </a:endParaRPr>
          </a:p>
          <a:p>
            <a:pPr algn="ctr"/>
            <a:endParaRPr lang="it-IT" sz="2700" dirty="0">
              <a:solidFill>
                <a:srgbClr val="FFFFFF"/>
              </a:solidFill>
              <a:latin typeface="Calibri"/>
            </a:endParaRPr>
          </a:p>
          <a:p>
            <a:pPr algn="ctr"/>
            <a:endParaRPr lang="it-IT" sz="2700" dirty="0">
              <a:solidFill>
                <a:srgbClr val="000000"/>
              </a:solidFill>
              <a:latin typeface="Calibri"/>
            </a:endParaRPr>
          </a:p>
          <a:p>
            <a:pPr algn="ctr"/>
            <a:r>
              <a:rPr lang="it-IT" sz="2700" dirty="0">
                <a:solidFill>
                  <a:srgbClr val="FFFFFF"/>
                </a:solidFill>
              </a:rPr>
              <a:t>Altri analisti sottolineano come l'aumento delle rese agricole necessario (ad es. in Brasile le rese per ettaro delle coltivazioni della canna da zucchero, impiegate nella produzione di bioetanolo sono triplicate) comporti l'esaurimento dei terreni, che diventerebbero così una risorsa non rinnovabile, e dunque non sostenibile a lungo</a:t>
            </a:r>
          </a:p>
          <a:p>
            <a:pPr algn="ctr"/>
            <a:r>
              <a:rPr lang="it-IT" sz="2700" dirty="0">
                <a:solidFill>
                  <a:srgbClr val="FFFFFF"/>
                </a:solidFill>
              </a:rPr>
              <a:t>termine. </a:t>
            </a:r>
          </a:p>
        </p:txBody>
      </p:sp>
      <p:pic>
        <p:nvPicPr>
          <p:cNvPr id="4"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572379499"/>
      </p:ext>
    </p:extLst>
  </p:cSld>
  <p:clrMapOvr>
    <a:masterClrMapping/>
  </p:clrMapOvr>
  <mc:AlternateContent xmlns:mc="http://schemas.openxmlformats.org/markup-compatibility/2006">
    <mc:Choice xmlns:p14="http://schemas.microsoft.com/office/powerpoint/2010/main" Requires="p14">
      <p:transition spd="med" p14:dur="700" advTm="22936">
        <p:fade thruBlk="1"/>
      </p:transition>
    </mc:Choice>
    <mc:Fallback>
      <p:transition spd="med" advTm="22936">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FF0000"/>
                                        </p:clrVal>
                                      </p:to>
                                    </p:set>
                                    <p:set>
                                      <p:cBhvr>
                                        <p:cTn id="7" dur="500" fill="hold"/>
                                        <p:tgtEl>
                                          <p:spTgt spid="2">
                                            <p:txEl>
                                              <p:pRg st="0" end="0"/>
                                            </p:txEl>
                                          </p:spTgt>
                                        </p:tgtEl>
                                        <p:attrNameLst>
                                          <p:attrName>fillcolor</p:attrName>
                                        </p:attrNameLst>
                                      </p:cBhvr>
                                      <p:to>
                                        <p:clrVal>
                                          <a:srgbClr val="FF0000"/>
                                        </p:clrVal>
                                      </p:to>
                                    </p:set>
                                    <p:set>
                                      <p:cBhvr>
                                        <p:cTn id="8" dur="500" fill="hold"/>
                                        <p:tgtEl>
                                          <p:spTgt spid="2">
                                            <p:txEl>
                                              <p:pRg st="0" end="0"/>
                                            </p:txEl>
                                          </p:spTgt>
                                        </p:tgtEl>
                                        <p:attrNameLst>
                                          <p:attrName>fill.type</p:attrName>
                                        </p:attrNameLst>
                                      </p:cBhvr>
                                      <p:to>
                                        <p:strVal val="solid"/>
                                      </p:to>
                                    </p:set>
                                  </p:childTnLst>
                                </p:cTn>
                              </p:par>
                              <p:par>
                                <p:cTn id="9" presetID="16" presetClass="emph" presetSubtype="0" fill="hold" grpId="0" nodeType="withEffect">
                                  <p:stCondLst>
                                    <p:cond delay="0"/>
                                  </p:stCondLst>
                                  <p:iterate type="lt">
                                    <p:tmPct val="4000"/>
                                  </p:iterate>
                                  <p:childTnLst>
                                    <p:set>
                                      <p:cBhvr override="childStyle">
                                        <p:cTn id="10" dur="500" fill="hold"/>
                                        <p:tgtEl>
                                          <p:spTgt spid="2">
                                            <p:txEl>
                                              <p:pRg st="5" end="5"/>
                                            </p:txEl>
                                          </p:spTgt>
                                        </p:tgtEl>
                                        <p:attrNameLst>
                                          <p:attrName>style.color</p:attrName>
                                        </p:attrNameLst>
                                      </p:cBhvr>
                                      <p:to>
                                        <p:clrVal>
                                          <a:srgbClr val="FF0000"/>
                                        </p:clrVal>
                                      </p:to>
                                    </p:set>
                                    <p:set>
                                      <p:cBhvr>
                                        <p:cTn id="11" dur="500" fill="hold"/>
                                        <p:tgtEl>
                                          <p:spTgt spid="2">
                                            <p:txEl>
                                              <p:pRg st="5" end="5"/>
                                            </p:txEl>
                                          </p:spTgt>
                                        </p:tgtEl>
                                        <p:attrNameLst>
                                          <p:attrName>fillcolor</p:attrName>
                                        </p:attrNameLst>
                                      </p:cBhvr>
                                      <p:to>
                                        <p:clrVal>
                                          <a:srgbClr val="FF0000"/>
                                        </p:clrVal>
                                      </p:to>
                                    </p:set>
                                    <p:set>
                                      <p:cBhvr>
                                        <p:cTn id="12" dur="500" fill="hold"/>
                                        <p:tgtEl>
                                          <p:spTgt spid="2">
                                            <p:txEl>
                                              <p:pRg st="5" end="5"/>
                                            </p:txEl>
                                          </p:spTgt>
                                        </p:tgtEl>
                                        <p:attrNameLst>
                                          <p:attrName>fill.type</p:attrName>
                                        </p:attrNameLst>
                                      </p:cBhvr>
                                      <p:to>
                                        <p:strVal val="solid"/>
                                      </p:to>
                                    </p:set>
                                  </p:childTnLst>
                                </p:cTn>
                              </p:par>
                              <p:par>
                                <p:cTn id="13" presetID="16" presetClass="emph" presetSubtype="0" fill="hold" grpId="0" nodeType="withEffect">
                                  <p:stCondLst>
                                    <p:cond delay="0"/>
                                  </p:stCondLst>
                                  <p:iterate type="lt">
                                    <p:tmPct val="4000"/>
                                  </p:iterate>
                                  <p:childTnLst>
                                    <p:set>
                                      <p:cBhvr override="childStyle">
                                        <p:cTn id="14" dur="500" fill="hold"/>
                                        <p:tgtEl>
                                          <p:spTgt spid="2">
                                            <p:txEl>
                                              <p:pRg st="6" end="6"/>
                                            </p:txEl>
                                          </p:spTgt>
                                        </p:tgtEl>
                                        <p:attrNameLst>
                                          <p:attrName>style.color</p:attrName>
                                        </p:attrNameLst>
                                      </p:cBhvr>
                                      <p:to>
                                        <p:clrVal>
                                          <a:srgbClr val="FF0000"/>
                                        </p:clrVal>
                                      </p:to>
                                    </p:set>
                                    <p:set>
                                      <p:cBhvr>
                                        <p:cTn id="15" dur="500" fill="hold"/>
                                        <p:tgtEl>
                                          <p:spTgt spid="2">
                                            <p:txEl>
                                              <p:pRg st="6" end="6"/>
                                            </p:txEl>
                                          </p:spTgt>
                                        </p:tgtEl>
                                        <p:attrNameLst>
                                          <p:attrName>fillcolor</p:attrName>
                                        </p:attrNameLst>
                                      </p:cBhvr>
                                      <p:to>
                                        <p:clrVal>
                                          <a:srgbClr val="FF0000"/>
                                        </p:clrVal>
                                      </p:to>
                                    </p:set>
                                    <p:set>
                                      <p:cBhvr>
                                        <p:cTn id="16" dur="500" fill="hold"/>
                                        <p:tgtEl>
                                          <p:spTgt spid="2">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afterEffect">
                                  <p:stCondLst>
                                    <p:cond delay="0"/>
                                  </p:stCondLst>
                                  <p:childTnLst>
                                    <p:cmd type="call" cmd="playFrom(0.0)">
                                      <p:cBhvr>
                                        <p:cTn id="21" dur="535967" fill="hold"/>
                                        <p:tgtEl>
                                          <p:spTgt spid="4"/>
                                        </p:tgtEl>
                                      </p:cBhvr>
                                    </p:cmd>
                                  </p:childTnLst>
                                </p:cTn>
                              </p:par>
                            </p:childTnLst>
                          </p:cTn>
                        </p:par>
                      </p:childTnLst>
                    </p:cTn>
                  </p:par>
                </p:childTnLst>
              </p:cTn>
              <p:nextCondLst>
                <p:cond evt="onClick" delay="0">
                  <p:tgtEl>
                    <p:spTgt spid="4"/>
                  </p:tgtEl>
                </p:cond>
              </p:nextCondLst>
            </p:seq>
            <p:audio>
              <p:cMediaNode vol="80000" showWhenStopped="0">
                <p:cTn id="22" repeatCount="indefinite"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2075">
              <a:srgbClr val="84D445"/>
            </a:gs>
            <a:gs pos="0">
              <a:srgbClr val="FF0000"/>
            </a:gs>
            <a:gs pos="42087">
              <a:srgbClr val="AC902F"/>
            </a:gs>
            <a:gs pos="22099">
              <a:srgbClr val="D62816"/>
            </a:gs>
            <a:gs pos="93742">
              <a:srgbClr val="4078E0"/>
            </a:gs>
            <a:gs pos="100000">
              <a:srgbClr val="3366FF"/>
            </a:gs>
          </a:gsLst>
          <a:lin ang="5400000" scaled="0"/>
        </a:gradFill>
        <a:effectLst/>
      </p:bgPr>
    </p:bg>
    <p:spTree>
      <p:nvGrpSpPr>
        <p:cNvPr id="1" name=""/>
        <p:cNvGrpSpPr/>
        <p:nvPr/>
      </p:nvGrpSpPr>
      <p:grpSpPr>
        <a:xfrm>
          <a:off x="0" y="0"/>
          <a:ext cx="0" cy="0"/>
          <a:chOff x="0" y="0"/>
          <a:chExt cx="0" cy="0"/>
        </a:xfrm>
      </p:grpSpPr>
      <p:pic>
        <p:nvPicPr>
          <p:cNvPr id="2" name="Immagine 1" descr="1342615349-divisione-ambiente.jpg"/>
          <p:cNvPicPr>
            <a:picLocks noChangeAspect="1"/>
          </p:cNvPicPr>
          <p:nvPr/>
        </p:nvPicPr>
        <p:blipFill>
          <a:blip r:embed="rId6"/>
          <a:stretch>
            <a:fillRect/>
          </a:stretch>
        </p:blipFill>
        <p:spPr>
          <a:xfrm>
            <a:off x="5563232" y="2189511"/>
            <a:ext cx="5210718" cy="3914532"/>
          </a:xfrm>
          <a:prstGeom prst="rect">
            <a:avLst/>
          </a:prstGeom>
        </p:spPr>
      </p:pic>
      <p:sp>
        <p:nvSpPr>
          <p:cNvPr id="3" name="CasellaDiTesto 2"/>
          <p:cNvSpPr txBox="1"/>
          <p:nvPr/>
        </p:nvSpPr>
        <p:spPr>
          <a:xfrm>
            <a:off x="2312129" y="134405"/>
            <a:ext cx="6537723" cy="1754326"/>
          </a:xfrm>
          <a:prstGeom prst="rect">
            <a:avLst/>
          </a:prstGeom>
        </p:spPr>
        <p:txBody>
          <a:bodyPr rtlCol="0">
            <a:spAutoFit/>
          </a:bodyPr>
          <a:lstStyle/>
          <a:p>
            <a:pPr algn="ctr"/>
            <a:r>
              <a:rPr lang="it-IT" sz="5400" dirty="0">
                <a:solidFill>
                  <a:srgbClr val="FFD965"/>
                </a:solidFill>
              </a:rPr>
              <a:t>CARATTERISTICA DI UN RIFIUTO:</a:t>
            </a:r>
          </a:p>
        </p:txBody>
      </p:sp>
      <p:sp>
        <p:nvSpPr>
          <p:cNvPr id="4" name="CasellaDiTesto 3"/>
          <p:cNvSpPr txBox="1"/>
          <p:nvPr/>
        </p:nvSpPr>
        <p:spPr>
          <a:xfrm>
            <a:off x="597085" y="1822443"/>
            <a:ext cx="3526828" cy="4662815"/>
          </a:xfrm>
          <a:prstGeom prst="rect">
            <a:avLst/>
          </a:prstGeom>
        </p:spPr>
        <p:txBody>
          <a:bodyPr wrap="square" rtlCol="0">
            <a:spAutoFit/>
          </a:bodyPr>
          <a:lstStyle/>
          <a:p>
            <a:pPr algn="ctr"/>
            <a:r>
              <a:rPr lang="it-IT" sz="2700" dirty="0"/>
              <a:t>Il rifiuto è un oggetto del quale il proprietario vuole disfarsi perchè rotto, vecchio, usurato, non più utile.</a:t>
            </a:r>
          </a:p>
          <a:p>
            <a:pPr algn="ctr"/>
            <a:r>
              <a:rPr lang="it-IT" sz="2700" dirty="0"/>
              <a:t>Esistono molte categorie di rifiuti, come ad esempio i rifiuti urbani e i rifiuti speciali (molto più pericolosi).</a:t>
            </a:r>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589851875"/>
      </p:ext>
    </p:extLst>
  </p:cSld>
  <p:clrMapOvr>
    <a:masterClrMapping/>
  </p:clrMapOvr>
  <mc:AlternateContent xmlns:mc="http://schemas.openxmlformats.org/markup-compatibility/2006">
    <mc:Choice xmlns:p14="http://schemas.microsoft.com/office/powerpoint/2010/main" Requires="p14">
      <p:transition spd="slow" p14:dur="2000" advTm="16387"/>
    </mc:Choice>
    <mc:Fallback>
      <p:transition spd="slow" advTm="163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5"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FF7A00"/>
            </a:gs>
            <a:gs pos="12088">
              <a:srgbClr val="FFDB00"/>
            </a:gs>
            <a:gs pos="85833">
              <a:srgbClr val="FF0300"/>
            </a:gs>
            <a:gs pos="24570">
              <a:srgbClr val="FFB600"/>
            </a:gs>
            <a:gs pos="0">
              <a:srgbClr val="FFFF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CasellaDiTesto 1"/>
          <p:cNvSpPr txBox="1"/>
          <p:nvPr/>
        </p:nvSpPr>
        <p:spPr>
          <a:xfrm>
            <a:off x="4724400" y="2783660"/>
            <a:ext cx="2743200" cy="369332"/>
          </a:xfrm>
          <a:prstGeom prst="rect">
            <a:avLst/>
          </a:prstGeom>
        </p:spPr>
        <p:txBody>
          <a:bodyPr rtlCol="0">
            <a:spAutoFit/>
          </a:bodyPr>
          <a:lstStyle/>
          <a:p>
            <a:pPr algn="ctr"/>
            <a:endParaRPr lang="it-IT"/>
          </a:p>
        </p:txBody>
      </p:sp>
      <p:sp>
        <p:nvSpPr>
          <p:cNvPr id="3" name="CasellaDiTesto 2"/>
          <p:cNvSpPr txBox="1"/>
          <p:nvPr/>
        </p:nvSpPr>
        <p:spPr>
          <a:xfrm>
            <a:off x="3397709" y="426733"/>
            <a:ext cx="9243835" cy="923330"/>
          </a:xfrm>
          <a:prstGeom prst="rect">
            <a:avLst/>
          </a:prstGeom>
        </p:spPr>
        <p:txBody>
          <a:bodyPr wrap="square" rtlCol="0">
            <a:spAutoFit/>
          </a:bodyPr>
          <a:lstStyle/>
          <a:p>
            <a:r>
              <a:rPr lang="it-IT" sz="5400" dirty="0">
                <a:solidFill>
                  <a:srgbClr val="C00000"/>
                </a:solidFill>
              </a:rPr>
              <a:t>I RIFIUTI SPECIALI:</a:t>
            </a:r>
            <a:endParaRPr lang="it-IT" dirty="0">
              <a:solidFill>
                <a:srgbClr val="C00000"/>
              </a:solidFill>
            </a:endParaRPr>
          </a:p>
        </p:txBody>
      </p:sp>
      <p:sp>
        <p:nvSpPr>
          <p:cNvPr id="4" name="CasellaDiTesto 3"/>
          <p:cNvSpPr txBox="1"/>
          <p:nvPr/>
        </p:nvSpPr>
        <p:spPr>
          <a:xfrm>
            <a:off x="990589" y="1500254"/>
            <a:ext cx="9755187" cy="1338828"/>
          </a:xfrm>
          <a:prstGeom prst="rect">
            <a:avLst/>
          </a:prstGeom>
        </p:spPr>
        <p:txBody>
          <a:bodyPr wrap="square" rtlCol="0">
            <a:spAutoFit/>
          </a:bodyPr>
          <a:lstStyle/>
          <a:p>
            <a:pPr algn="ctr"/>
            <a:r>
              <a:rPr lang="it-IT" sz="2700" dirty="0">
                <a:solidFill>
                  <a:srgbClr val="92D050"/>
                </a:solidFill>
              </a:rPr>
              <a:t>Sono rifiuti provenienti dalla produzione primaria di beni e servizi, dalle attività di comparti quali il commercio, </a:t>
            </a:r>
            <a:r>
              <a:rPr lang="it-IT" sz="2700" dirty="0" err="1">
                <a:solidFill>
                  <a:srgbClr val="92D050"/>
                </a:solidFill>
              </a:rPr>
              <a:t>nonchè</a:t>
            </a:r>
            <a:r>
              <a:rPr lang="it-IT" sz="2700" dirty="0">
                <a:solidFill>
                  <a:srgbClr val="92D050"/>
                </a:solidFill>
              </a:rPr>
              <a:t> quelli derivanti dai processi di disinquinamento.</a:t>
            </a:r>
          </a:p>
        </p:txBody>
      </p:sp>
      <p:pic>
        <p:nvPicPr>
          <p:cNvPr id="5" name="Immagine 4" descr="fabbrica-300x213.jpg"/>
          <p:cNvPicPr>
            <a:picLocks noChangeAspect="1"/>
          </p:cNvPicPr>
          <p:nvPr/>
        </p:nvPicPr>
        <p:blipFill>
          <a:blip r:embed="rId6"/>
          <a:stretch>
            <a:fillRect/>
          </a:stretch>
        </p:blipFill>
        <p:spPr>
          <a:xfrm rot="-1320000">
            <a:off x="31290" y="4025334"/>
            <a:ext cx="3430906" cy="2439453"/>
          </a:xfrm>
          <a:prstGeom prst="rect">
            <a:avLst/>
          </a:prstGeom>
        </p:spPr>
      </p:pic>
      <p:pic>
        <p:nvPicPr>
          <p:cNvPr id="6" name="Immagine 5" descr="Immagine-contenitore-rifiuti-sanitari-taglienti.png"/>
          <p:cNvPicPr>
            <a:picLocks noChangeAspect="1"/>
          </p:cNvPicPr>
          <p:nvPr/>
        </p:nvPicPr>
        <p:blipFill>
          <a:blip r:embed="rId7"/>
          <a:stretch>
            <a:fillRect/>
          </a:stretch>
        </p:blipFill>
        <p:spPr>
          <a:xfrm>
            <a:off x="3816757" y="3984897"/>
            <a:ext cx="2267589" cy="2668468"/>
          </a:xfrm>
          <a:prstGeom prst="ellipse">
            <a:avLst/>
          </a:prstGeom>
          <a:ln>
            <a:noFill/>
          </a:ln>
          <a:effectLst>
            <a:softEdge rad="112500"/>
          </a:effectLst>
        </p:spPr>
      </p:pic>
      <p:pic>
        <p:nvPicPr>
          <p:cNvPr id="7" name="Immagine 6" descr="components.jpg"/>
          <p:cNvPicPr>
            <a:picLocks noChangeAspect="1"/>
          </p:cNvPicPr>
          <p:nvPr/>
        </p:nvPicPr>
        <p:blipFill>
          <a:blip r:embed="rId8"/>
          <a:stretch>
            <a:fillRect/>
          </a:stretch>
        </p:blipFill>
        <p:spPr>
          <a:xfrm>
            <a:off x="6158804" y="4195848"/>
            <a:ext cx="2743200" cy="2350008"/>
          </a:xfrm>
          <a:prstGeom prst="ellipse">
            <a:avLst/>
          </a:prstGeom>
          <a:ln>
            <a:noFill/>
          </a:ln>
          <a:effectLst>
            <a:softEdge rad="112500"/>
          </a:effectLst>
        </p:spPr>
      </p:pic>
      <p:pic>
        <p:nvPicPr>
          <p:cNvPr id="8" name="Immagine 7" descr="scorie_radioattive.jpg"/>
          <p:cNvPicPr>
            <a:picLocks noChangeAspect="1"/>
          </p:cNvPicPr>
          <p:nvPr/>
        </p:nvPicPr>
        <p:blipFill>
          <a:blip r:embed="rId9"/>
          <a:stretch>
            <a:fillRect/>
          </a:stretch>
        </p:blipFill>
        <p:spPr>
          <a:xfrm rot="1980000">
            <a:off x="9326108" y="4212757"/>
            <a:ext cx="2643489" cy="2314820"/>
          </a:xfrm>
          <a:prstGeom prst="rect">
            <a:avLst/>
          </a:prstGeom>
        </p:spPr>
      </p:pic>
      <p:cxnSp>
        <p:nvCxnSpPr>
          <p:cNvPr id="9" name="Connettore 2 8"/>
          <p:cNvCxnSpPr/>
          <p:nvPr/>
        </p:nvCxnSpPr>
        <p:spPr>
          <a:xfrm flipH="1">
            <a:off x="5279145" y="2911875"/>
            <a:ext cx="446990" cy="523003"/>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 name="CasellaDiTesto 9"/>
          <p:cNvSpPr txBox="1"/>
          <p:nvPr/>
        </p:nvSpPr>
        <p:spPr>
          <a:xfrm>
            <a:off x="3072096" y="3516295"/>
            <a:ext cx="3577051" cy="403957"/>
          </a:xfrm>
          <a:prstGeom prst="rect">
            <a:avLst/>
          </a:prstGeom>
        </p:spPr>
        <p:txBody>
          <a:bodyPr rtlCol="0">
            <a:spAutoFit/>
          </a:bodyPr>
          <a:lstStyle/>
          <a:p>
            <a:pPr algn="ctr"/>
            <a:r>
              <a:rPr lang="it-IT" sz="2025" b="1" dirty="0"/>
              <a:t>rifiuti  ospedalieri </a:t>
            </a:r>
          </a:p>
        </p:txBody>
      </p:sp>
      <p:sp>
        <p:nvSpPr>
          <p:cNvPr id="13" name="CasellaDiTesto 12"/>
          <p:cNvSpPr txBox="1"/>
          <p:nvPr/>
        </p:nvSpPr>
        <p:spPr>
          <a:xfrm>
            <a:off x="-800959" y="3406062"/>
            <a:ext cx="3404397" cy="403957"/>
          </a:xfrm>
          <a:prstGeom prst="rect">
            <a:avLst/>
          </a:prstGeom>
        </p:spPr>
        <p:txBody>
          <a:bodyPr rtlCol="0">
            <a:spAutoFit/>
          </a:bodyPr>
          <a:lstStyle/>
          <a:p>
            <a:pPr algn="ctr"/>
            <a:r>
              <a:rPr lang="it-IT" sz="2025" b="1" dirty="0"/>
              <a:t>ceneri</a:t>
            </a:r>
            <a:endParaRPr lang="it-IT" dirty="0"/>
          </a:p>
        </p:txBody>
      </p:sp>
      <p:cxnSp>
        <p:nvCxnSpPr>
          <p:cNvPr id="14" name="Connettore 2 13"/>
          <p:cNvCxnSpPr/>
          <p:nvPr/>
        </p:nvCxnSpPr>
        <p:spPr>
          <a:xfrm>
            <a:off x="8497936" y="2563891"/>
            <a:ext cx="914400" cy="91440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6" name="Connettore 2 15"/>
          <p:cNvCxnSpPr/>
          <p:nvPr/>
        </p:nvCxnSpPr>
        <p:spPr>
          <a:xfrm flipH="1">
            <a:off x="1608847" y="2613695"/>
            <a:ext cx="1838026" cy="63762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7" name="CasellaDiTesto 16"/>
          <p:cNvSpPr txBox="1"/>
          <p:nvPr/>
        </p:nvSpPr>
        <p:spPr>
          <a:xfrm>
            <a:off x="6164291" y="3711920"/>
            <a:ext cx="2743200" cy="403957"/>
          </a:xfrm>
          <a:prstGeom prst="rect">
            <a:avLst/>
          </a:prstGeom>
        </p:spPr>
        <p:txBody>
          <a:bodyPr rtlCol="0">
            <a:spAutoFit/>
          </a:bodyPr>
          <a:lstStyle/>
          <a:p>
            <a:pPr algn="ctr"/>
            <a:r>
              <a:rPr lang="it-IT" sz="2025" b="1" dirty="0"/>
              <a:t>componenti elettronici</a:t>
            </a:r>
            <a:endParaRPr lang="it-IT" dirty="0"/>
          </a:p>
        </p:txBody>
      </p:sp>
      <p:cxnSp>
        <p:nvCxnSpPr>
          <p:cNvPr id="18" name="Connettore 2 17"/>
          <p:cNvCxnSpPr/>
          <p:nvPr/>
        </p:nvCxnSpPr>
        <p:spPr>
          <a:xfrm>
            <a:off x="6884932" y="2826842"/>
            <a:ext cx="760634" cy="77601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9" name="CasellaDiTesto 18"/>
          <p:cNvSpPr txBox="1"/>
          <p:nvPr/>
        </p:nvSpPr>
        <p:spPr>
          <a:xfrm>
            <a:off x="9215901" y="3316188"/>
            <a:ext cx="2743200" cy="403957"/>
          </a:xfrm>
          <a:prstGeom prst="rect">
            <a:avLst/>
          </a:prstGeom>
        </p:spPr>
        <p:txBody>
          <a:bodyPr rtlCol="0">
            <a:spAutoFit/>
          </a:bodyPr>
          <a:lstStyle/>
          <a:p>
            <a:pPr algn="ctr"/>
            <a:r>
              <a:rPr lang="it-IT" sz="2025" b="1" dirty="0"/>
              <a:t>scorie radioattive</a:t>
            </a:r>
            <a:endParaRPr lang="it-IT" dirty="0"/>
          </a:p>
        </p:txBody>
      </p:sp>
      <p:pic>
        <p:nvPicPr>
          <p:cNvPr id="20"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899065952"/>
      </p:ext>
    </p:extLst>
  </p:cSld>
  <p:clrMapOvr>
    <a:masterClrMapping/>
  </p:clrMapOvr>
  <mc:AlternateContent xmlns:mc="http://schemas.openxmlformats.org/markup-compatibility/2006">
    <mc:Choice xmlns:p14="http://schemas.microsoft.com/office/powerpoint/2010/main" Requires="p14">
      <p:transition spd="slow" p14:dur="2000" advTm="22701"/>
    </mc:Choice>
    <mc:Fallback>
      <p:transition spd="slow" advTm="22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0">
                                            <p:txEl>
                                              <p:pRg st="0" end="0"/>
                                            </p:txEl>
                                          </p:spTgt>
                                        </p:tgtEl>
                                      </p:cBhvr>
                                    </p:animEffect>
                                    <p:animScale>
                                      <p:cBhvr>
                                        <p:cTn id="31" dur="250" autoRev="1" fill="hold"/>
                                        <p:tgtEl>
                                          <p:spTgt spid="10">
                                            <p:txEl>
                                              <p:pRg st="0" end="0"/>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grpId="0" nodeType="clickEffect">
                                  <p:stCondLst>
                                    <p:cond delay="0"/>
                                  </p:stCondLst>
                                  <p:childTnLst>
                                    <p:animRot by="21600000">
                                      <p:cBhvr>
                                        <p:cTn id="56" dur="2000" fill="hold"/>
                                        <p:tgtEl>
                                          <p:spTgt spid="19"/>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8" presetClass="emph" presetSubtype="0" fill="hold" nodeType="clickEffect">
                                  <p:stCondLst>
                                    <p:cond delay="0"/>
                                  </p:stCondLst>
                                  <p:childTnLst>
                                    <p:animRot by="21600000">
                                      <p:cBhvr>
                                        <p:cTn id="60"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afterEffect">
                                  <p:stCondLst>
                                    <p:cond delay="0"/>
                                  </p:stCondLst>
                                  <p:childTnLst>
                                    <p:cmd type="call" cmd="playFrom(0.0)">
                                      <p:cBhvr>
                                        <p:cTn id="65" dur="535967" fill="hold"/>
                                        <p:tgtEl>
                                          <p:spTgt spid="20"/>
                                        </p:tgtEl>
                                      </p:cBhvr>
                                    </p:cmd>
                                  </p:childTnLst>
                                </p:cTn>
                              </p:par>
                            </p:childTnLst>
                          </p:cTn>
                        </p:par>
                      </p:childTnLst>
                    </p:cTn>
                  </p:par>
                </p:childTnLst>
              </p:cTn>
              <p:nextCondLst>
                <p:cond evt="onClick" delay="0">
                  <p:tgtEl>
                    <p:spTgt spid="20"/>
                  </p:tgtEl>
                </p:cond>
              </p:nextCondLst>
            </p:seq>
            <p:audio>
              <p:cMediaNode vol="80000" showWhenStopped="0">
                <p:cTn id="66" repeatCount="indefinite" fill="hold" display="0">
                  <p:stCondLst>
                    <p:cond delay="indefinite"/>
                  </p:stCondLst>
                  <p:endCondLst>
                    <p:cond evt="onStopAudio" delay="0">
                      <p:tgtEl>
                        <p:sldTgt/>
                      </p:tgtEl>
                    </p:cond>
                  </p:endCondLst>
                </p:cTn>
                <p:tgtEl>
                  <p:spTgt spid="20"/>
                </p:tgtEl>
              </p:cMediaNode>
            </p:audio>
          </p:childTnLst>
        </p:cTn>
      </p:par>
    </p:tnLst>
    <p:bldLst>
      <p:bldP spid="3" grpId="0"/>
      <p:bldP spid="4" grpId="0"/>
      <p:bldP spid="10" grpId="0" build="allAtOnce"/>
      <p:bldP spid="13"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CasellaDiTesto 1"/>
          <p:cNvSpPr txBox="1"/>
          <p:nvPr/>
        </p:nvSpPr>
        <p:spPr>
          <a:xfrm>
            <a:off x="197913" y="206068"/>
            <a:ext cx="11938412" cy="923330"/>
          </a:xfrm>
          <a:prstGeom prst="rect">
            <a:avLst/>
          </a:prstGeom>
        </p:spPr>
        <p:txBody>
          <a:bodyPr rtlCol="0">
            <a:spAutoFit/>
          </a:bodyPr>
          <a:lstStyle/>
          <a:p>
            <a:pPr algn="ctr"/>
            <a:r>
              <a:rPr lang="it-IT" sz="5400" dirty="0">
                <a:solidFill>
                  <a:srgbClr val="7F7F7F"/>
                </a:solidFill>
              </a:rPr>
              <a:t>LA SITUAZIONE ATTUALE: </a:t>
            </a:r>
            <a:endParaRPr lang="it-IT" dirty="0">
              <a:solidFill>
                <a:srgbClr val="7F7F7F"/>
              </a:solidFill>
            </a:endParaRPr>
          </a:p>
        </p:txBody>
      </p:sp>
      <p:sp>
        <p:nvSpPr>
          <p:cNvPr id="3" name="CasellaDiTesto 2"/>
          <p:cNvSpPr txBox="1"/>
          <p:nvPr/>
        </p:nvSpPr>
        <p:spPr>
          <a:xfrm>
            <a:off x="6260623" y="1656943"/>
            <a:ext cx="5372947" cy="3000821"/>
          </a:xfrm>
          <a:prstGeom prst="rect">
            <a:avLst/>
          </a:prstGeom>
        </p:spPr>
        <p:txBody>
          <a:bodyPr rtlCol="0">
            <a:spAutoFit/>
          </a:bodyPr>
          <a:lstStyle/>
          <a:p>
            <a:pPr algn="ctr"/>
            <a:r>
              <a:rPr lang="it-IT" sz="2700" dirty="0">
                <a:solidFill>
                  <a:srgbClr val="002060"/>
                </a:solidFill>
              </a:rPr>
              <a:t>Ogni anno, ognuno di noi produce in un giorno circa 1,5 Kg di rifiuti. </a:t>
            </a:r>
          </a:p>
          <a:p>
            <a:pPr algn="ctr"/>
            <a:r>
              <a:rPr lang="it-IT" sz="2700" dirty="0">
                <a:solidFill>
                  <a:srgbClr val="002060"/>
                </a:solidFill>
              </a:rPr>
              <a:t>Ogni anno, finiscono nelle nostre discariche otre 26 milioni di tonnellate di rifiuti. </a:t>
            </a:r>
          </a:p>
          <a:p>
            <a:pPr algn="ctr"/>
            <a:r>
              <a:rPr lang="it-IT" sz="2700" dirty="0">
                <a:solidFill>
                  <a:srgbClr val="002060"/>
                </a:solidFill>
              </a:rPr>
              <a:t>Una quantità incredibile sempre più difficile da smaltire.</a:t>
            </a:r>
            <a:endParaRPr lang="it-IT" dirty="0">
              <a:solidFill>
                <a:srgbClr val="002060"/>
              </a:solidFill>
            </a:endParaRPr>
          </a:p>
        </p:txBody>
      </p:sp>
      <p:sp>
        <p:nvSpPr>
          <p:cNvPr id="4" name="CasellaDiTesto 3"/>
          <p:cNvSpPr txBox="1"/>
          <p:nvPr/>
        </p:nvSpPr>
        <p:spPr>
          <a:xfrm>
            <a:off x="372648" y="5223098"/>
            <a:ext cx="11690350" cy="923330"/>
          </a:xfrm>
          <a:prstGeom prst="rect">
            <a:avLst/>
          </a:prstGeom>
        </p:spPr>
        <p:txBody>
          <a:bodyPr rtlCol="0">
            <a:spAutoFit/>
          </a:bodyPr>
          <a:lstStyle/>
          <a:p>
            <a:pPr algn="ctr"/>
            <a:r>
              <a:rPr lang="it-IT" sz="2700" dirty="0">
                <a:solidFill>
                  <a:srgbClr val="FF0000"/>
                </a:solidFill>
              </a:rPr>
              <a:t>Stiamo vivendo di gran lunga oltre le possibilità del pianeta e di conseguenza, stiamo accumulando un grave debito verso la natura e le generazioni future. </a:t>
            </a:r>
          </a:p>
        </p:txBody>
      </p:sp>
      <p:pic>
        <p:nvPicPr>
          <p:cNvPr id="5" name="Immagine 4" descr="camion_rifiuti.jpg"/>
          <p:cNvPicPr>
            <a:picLocks noChangeAspect="1"/>
          </p:cNvPicPr>
          <p:nvPr/>
        </p:nvPicPr>
        <p:blipFill>
          <a:blip r:embed="rId6"/>
          <a:stretch>
            <a:fillRect/>
          </a:stretch>
        </p:blipFill>
        <p:spPr>
          <a:xfrm>
            <a:off x="409615" y="1332691"/>
            <a:ext cx="5410068" cy="3585953"/>
          </a:xfrm>
          <a:prstGeom prst="rect">
            <a:avLst/>
          </a:prstGeom>
        </p:spPr>
      </p:pic>
      <p:pic>
        <p:nvPicPr>
          <p:cNvPr id="6"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847285198"/>
      </p:ext>
    </p:extLst>
  </p:cSld>
  <p:clrMapOvr>
    <a:masterClrMapping/>
  </p:clrMapOvr>
  <mc:AlternateContent xmlns:mc="http://schemas.openxmlformats.org/markup-compatibility/2006">
    <mc:Choice xmlns:p14="http://schemas.microsoft.com/office/powerpoint/2010/main" Requires="p14">
      <p:transition spd="slow" p14:dur="2000" advTm="19405"/>
    </mc:Choice>
    <mc:Fallback>
      <p:transition spd="slow" advTm="194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80">
                                          <p:stCondLst>
                                            <p:cond delay="0"/>
                                          </p:stCondLst>
                                        </p:cTn>
                                        <p:tgtEl>
                                          <p:spTgt spid="4"/>
                                        </p:tgtEl>
                                      </p:cBhvr>
                                    </p:animEffect>
                                    <p:anim calcmode="lin" valueType="num">
                                      <p:cBhvr>
                                        <p:cTn id="6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4" dur="26">
                                          <p:stCondLst>
                                            <p:cond delay="650"/>
                                          </p:stCondLst>
                                        </p:cTn>
                                        <p:tgtEl>
                                          <p:spTgt spid="4"/>
                                        </p:tgtEl>
                                      </p:cBhvr>
                                      <p:to x="100000" y="60000"/>
                                    </p:animScale>
                                    <p:animScale>
                                      <p:cBhvr>
                                        <p:cTn id="75" dur="166" decel="50000">
                                          <p:stCondLst>
                                            <p:cond delay="676"/>
                                          </p:stCondLst>
                                        </p:cTn>
                                        <p:tgtEl>
                                          <p:spTgt spid="4"/>
                                        </p:tgtEl>
                                      </p:cBhvr>
                                      <p:to x="100000" y="100000"/>
                                    </p:animScale>
                                    <p:animScale>
                                      <p:cBhvr>
                                        <p:cTn id="76" dur="26">
                                          <p:stCondLst>
                                            <p:cond delay="1312"/>
                                          </p:stCondLst>
                                        </p:cTn>
                                        <p:tgtEl>
                                          <p:spTgt spid="4"/>
                                        </p:tgtEl>
                                      </p:cBhvr>
                                      <p:to x="100000" y="80000"/>
                                    </p:animScale>
                                    <p:animScale>
                                      <p:cBhvr>
                                        <p:cTn id="77" dur="166" decel="50000">
                                          <p:stCondLst>
                                            <p:cond delay="1338"/>
                                          </p:stCondLst>
                                        </p:cTn>
                                        <p:tgtEl>
                                          <p:spTgt spid="4"/>
                                        </p:tgtEl>
                                      </p:cBhvr>
                                      <p:to x="100000" y="100000"/>
                                    </p:animScale>
                                    <p:animScale>
                                      <p:cBhvr>
                                        <p:cTn id="78" dur="26">
                                          <p:stCondLst>
                                            <p:cond delay="1642"/>
                                          </p:stCondLst>
                                        </p:cTn>
                                        <p:tgtEl>
                                          <p:spTgt spid="4"/>
                                        </p:tgtEl>
                                      </p:cBhvr>
                                      <p:to x="100000" y="90000"/>
                                    </p:animScale>
                                    <p:animScale>
                                      <p:cBhvr>
                                        <p:cTn id="79" dur="166" decel="50000">
                                          <p:stCondLst>
                                            <p:cond delay="1668"/>
                                          </p:stCondLst>
                                        </p:cTn>
                                        <p:tgtEl>
                                          <p:spTgt spid="4"/>
                                        </p:tgtEl>
                                      </p:cBhvr>
                                      <p:to x="100000" y="100000"/>
                                    </p:animScale>
                                    <p:animScale>
                                      <p:cBhvr>
                                        <p:cTn id="80" dur="26">
                                          <p:stCondLst>
                                            <p:cond delay="1808"/>
                                          </p:stCondLst>
                                        </p:cTn>
                                        <p:tgtEl>
                                          <p:spTgt spid="4"/>
                                        </p:tgtEl>
                                      </p:cBhvr>
                                      <p:to x="100000" y="95000"/>
                                    </p:animScale>
                                    <p:animScale>
                                      <p:cBhvr>
                                        <p:cTn id="81" dur="166" decel="50000">
                                          <p:stCondLst>
                                            <p:cond delay="1834"/>
                                          </p:stCondLst>
                                        </p:cTn>
                                        <p:tgtEl>
                                          <p:spTgt spid="4"/>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p:cTn id="86" dur="1000" fill="hold"/>
                                        <p:tgtEl>
                                          <p:spTgt spid="5"/>
                                        </p:tgtEl>
                                        <p:attrNameLst>
                                          <p:attrName>ppt_w</p:attrName>
                                        </p:attrNameLst>
                                      </p:cBhvr>
                                      <p:tavLst>
                                        <p:tav tm="0">
                                          <p:val>
                                            <p:fltVal val="0"/>
                                          </p:val>
                                        </p:tav>
                                        <p:tav tm="100000">
                                          <p:val>
                                            <p:strVal val="#ppt_w"/>
                                          </p:val>
                                        </p:tav>
                                      </p:tavLst>
                                    </p:anim>
                                    <p:anim calcmode="lin" valueType="num">
                                      <p:cBhvr>
                                        <p:cTn id="87" dur="1000" fill="hold"/>
                                        <p:tgtEl>
                                          <p:spTgt spid="5"/>
                                        </p:tgtEl>
                                        <p:attrNameLst>
                                          <p:attrName>ppt_h</p:attrName>
                                        </p:attrNameLst>
                                      </p:cBhvr>
                                      <p:tavLst>
                                        <p:tav tm="0">
                                          <p:val>
                                            <p:fltVal val="0"/>
                                          </p:val>
                                        </p:tav>
                                        <p:tav tm="100000">
                                          <p:val>
                                            <p:strVal val="#ppt_h"/>
                                          </p:val>
                                        </p:tav>
                                      </p:tavLst>
                                    </p:anim>
                                    <p:anim calcmode="lin" valueType="num">
                                      <p:cBhvr>
                                        <p:cTn id="88" dur="1000" fill="hold"/>
                                        <p:tgtEl>
                                          <p:spTgt spid="5"/>
                                        </p:tgtEl>
                                        <p:attrNameLst>
                                          <p:attrName>style.rotation</p:attrName>
                                        </p:attrNameLst>
                                      </p:cBhvr>
                                      <p:tavLst>
                                        <p:tav tm="0">
                                          <p:val>
                                            <p:fltVal val="90"/>
                                          </p:val>
                                        </p:tav>
                                        <p:tav tm="100000">
                                          <p:val>
                                            <p:fltVal val="0"/>
                                          </p:val>
                                        </p:tav>
                                      </p:tavLst>
                                    </p:anim>
                                    <p:animEffect transition="in" filter="fade">
                                      <p:cBhvr>
                                        <p:cTn id="8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afterEffect">
                                  <p:stCondLst>
                                    <p:cond delay="0"/>
                                  </p:stCondLst>
                                  <p:childTnLst>
                                    <p:cmd type="call" cmd="playFrom(0.0)">
                                      <p:cBhvr>
                                        <p:cTn id="94" dur="535967" fill="hold"/>
                                        <p:tgtEl>
                                          <p:spTgt spid="6"/>
                                        </p:tgtEl>
                                      </p:cBhvr>
                                    </p:cmd>
                                  </p:childTnLst>
                                </p:cTn>
                              </p:par>
                            </p:childTnLst>
                          </p:cTn>
                        </p:par>
                      </p:childTnLst>
                    </p:cTn>
                  </p:par>
                </p:childTnLst>
              </p:cTn>
              <p:nextCondLst>
                <p:cond evt="onClick" delay="0">
                  <p:tgtEl>
                    <p:spTgt spid="6"/>
                  </p:tgtEl>
                </p:cond>
              </p:nextCondLst>
            </p:seq>
            <p:audio>
              <p:cMediaNode vol="80000" showWhenStopped="0">
                <p:cTn id="95"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pace_terra_1.jpg"/>
          <p:cNvPicPr>
            <a:picLocks noChangeAspect="1"/>
          </p:cNvPicPr>
          <p:nvPr/>
        </p:nvPicPr>
        <p:blipFill>
          <a:blip r:embed="rId6"/>
          <a:stretch>
            <a:fillRect/>
          </a:stretch>
        </p:blipFill>
        <p:spPr>
          <a:xfrm>
            <a:off x="10574" y="-555423"/>
            <a:ext cx="12221718" cy="7416800"/>
          </a:xfrm>
          <a:prstGeom prst="rect">
            <a:avLst/>
          </a:prstGeom>
        </p:spPr>
      </p:pic>
      <p:sp>
        <p:nvSpPr>
          <p:cNvPr id="2" name="CasellaDiTesto 1"/>
          <p:cNvSpPr txBox="1"/>
          <p:nvPr/>
        </p:nvSpPr>
        <p:spPr>
          <a:xfrm>
            <a:off x="1569786" y="62233"/>
            <a:ext cx="9242866" cy="923330"/>
          </a:xfrm>
          <a:prstGeom prst="rect">
            <a:avLst/>
          </a:prstGeom>
        </p:spPr>
        <p:txBody>
          <a:bodyPr rtlCol="0">
            <a:spAutoFit/>
          </a:bodyPr>
          <a:lstStyle/>
          <a:p>
            <a:pPr algn="ctr"/>
            <a:r>
              <a:rPr lang="it-IT" sz="5400" dirty="0"/>
              <a:t>COME PREVENIRE TUTTO CIO':</a:t>
            </a:r>
            <a:endParaRPr lang="it-IT" dirty="0"/>
          </a:p>
        </p:txBody>
      </p:sp>
      <p:sp>
        <p:nvSpPr>
          <p:cNvPr id="3" name="CasellaDiTesto 2"/>
          <p:cNvSpPr txBox="1"/>
          <p:nvPr/>
        </p:nvSpPr>
        <p:spPr>
          <a:xfrm>
            <a:off x="151708" y="3246336"/>
            <a:ext cx="2743200" cy="646331"/>
          </a:xfrm>
          <a:prstGeom prst="rect">
            <a:avLst/>
          </a:prstGeom>
        </p:spPr>
        <p:txBody>
          <a:bodyPr rtlCol="0">
            <a:spAutoFit/>
          </a:bodyPr>
          <a:lstStyle/>
          <a:p>
            <a:pPr algn="ctr"/>
            <a:r>
              <a:rPr lang="it-IT" sz="3600" dirty="0">
                <a:solidFill>
                  <a:srgbClr val="FF0000"/>
                </a:solidFill>
              </a:rPr>
              <a:t>PREVENIRE </a:t>
            </a:r>
          </a:p>
        </p:txBody>
      </p:sp>
      <p:sp>
        <p:nvSpPr>
          <p:cNvPr id="4" name="CasellaDiTesto 3"/>
          <p:cNvSpPr txBox="1"/>
          <p:nvPr/>
        </p:nvSpPr>
        <p:spPr>
          <a:xfrm>
            <a:off x="3621646" y="2646875"/>
            <a:ext cx="2743200" cy="646331"/>
          </a:xfrm>
          <a:prstGeom prst="rect">
            <a:avLst/>
          </a:prstGeom>
        </p:spPr>
        <p:txBody>
          <a:bodyPr rtlCol="0">
            <a:spAutoFit/>
          </a:bodyPr>
          <a:lstStyle/>
          <a:p>
            <a:pPr algn="ctr"/>
            <a:r>
              <a:rPr lang="it-IT" sz="3600" dirty="0">
                <a:solidFill>
                  <a:srgbClr val="FF0000"/>
                </a:solidFill>
              </a:rPr>
              <a:t>RIUTILIZZO</a:t>
            </a:r>
            <a:endParaRPr lang="it-IT" dirty="0">
              <a:solidFill>
                <a:srgbClr val="FF0000"/>
              </a:solidFill>
            </a:endParaRPr>
          </a:p>
        </p:txBody>
      </p:sp>
      <p:sp>
        <p:nvSpPr>
          <p:cNvPr id="5" name="CasellaDiTesto 4"/>
          <p:cNvSpPr txBox="1"/>
          <p:nvPr/>
        </p:nvSpPr>
        <p:spPr>
          <a:xfrm>
            <a:off x="6425802" y="1667217"/>
            <a:ext cx="2743200" cy="646331"/>
          </a:xfrm>
          <a:prstGeom prst="rect">
            <a:avLst/>
          </a:prstGeom>
        </p:spPr>
        <p:txBody>
          <a:bodyPr rtlCol="0">
            <a:spAutoFit/>
          </a:bodyPr>
          <a:lstStyle/>
          <a:p>
            <a:pPr algn="ctr"/>
            <a:r>
              <a:rPr lang="it-IT" sz="3600" dirty="0">
                <a:solidFill>
                  <a:srgbClr val="FF0000"/>
                </a:solidFill>
              </a:rPr>
              <a:t>RICICLO</a:t>
            </a:r>
            <a:endParaRPr lang="it-IT" dirty="0">
              <a:solidFill>
                <a:srgbClr val="FF0000"/>
              </a:solidFill>
            </a:endParaRPr>
          </a:p>
        </p:txBody>
      </p:sp>
      <p:sp>
        <p:nvSpPr>
          <p:cNvPr id="6" name="CasellaDiTesto 5"/>
          <p:cNvSpPr txBox="1"/>
          <p:nvPr/>
        </p:nvSpPr>
        <p:spPr>
          <a:xfrm>
            <a:off x="9374338" y="3144232"/>
            <a:ext cx="2743200" cy="646331"/>
          </a:xfrm>
          <a:prstGeom prst="rect">
            <a:avLst/>
          </a:prstGeom>
        </p:spPr>
        <p:txBody>
          <a:bodyPr rtlCol="0">
            <a:spAutoFit/>
          </a:bodyPr>
          <a:lstStyle/>
          <a:p>
            <a:pPr algn="ctr"/>
            <a:r>
              <a:rPr lang="it-IT" sz="3600" dirty="0">
                <a:solidFill>
                  <a:srgbClr val="FF0000"/>
                </a:solidFill>
              </a:rPr>
              <a:t>RECUPERO</a:t>
            </a:r>
            <a:endParaRPr lang="it-IT" dirty="0">
              <a:solidFill>
                <a:srgbClr val="FF0000"/>
              </a:solidFill>
            </a:endParaRPr>
          </a:p>
        </p:txBody>
      </p:sp>
      <p:sp>
        <p:nvSpPr>
          <p:cNvPr id="7" name="CasellaDiTesto 6"/>
          <p:cNvSpPr txBox="1"/>
          <p:nvPr/>
        </p:nvSpPr>
        <p:spPr>
          <a:xfrm>
            <a:off x="172543" y="3893353"/>
            <a:ext cx="2743200" cy="2585323"/>
          </a:xfrm>
          <a:prstGeom prst="rect">
            <a:avLst/>
          </a:prstGeom>
        </p:spPr>
        <p:txBody>
          <a:bodyPr rtlCol="0">
            <a:spAutoFit/>
          </a:bodyPr>
          <a:lstStyle/>
          <a:p>
            <a:pPr algn="ctr"/>
            <a:r>
              <a:rPr lang="it-IT" sz="2700" dirty="0"/>
              <a:t>Evitare di creare rifiuti, cercando di non comperare un prodotto che lo diventerà subito.</a:t>
            </a:r>
          </a:p>
        </p:txBody>
      </p:sp>
      <p:sp>
        <p:nvSpPr>
          <p:cNvPr id="8" name="CasellaDiTesto 7"/>
          <p:cNvSpPr txBox="1"/>
          <p:nvPr/>
        </p:nvSpPr>
        <p:spPr>
          <a:xfrm>
            <a:off x="3633669" y="3585792"/>
            <a:ext cx="2743200" cy="3000821"/>
          </a:xfrm>
          <a:prstGeom prst="rect">
            <a:avLst/>
          </a:prstGeom>
        </p:spPr>
        <p:txBody>
          <a:bodyPr rtlCol="0">
            <a:spAutoFit/>
          </a:bodyPr>
          <a:lstStyle/>
          <a:p>
            <a:pPr algn="ctr"/>
            <a:r>
              <a:rPr lang="it-IT" sz="2700" dirty="0">
                <a:solidFill>
                  <a:srgbClr val="FFC000"/>
                </a:solidFill>
              </a:rPr>
              <a:t>-Vuoto a rendere</a:t>
            </a:r>
          </a:p>
          <a:p>
            <a:pPr algn="ctr"/>
            <a:r>
              <a:rPr lang="it-IT" sz="2700" dirty="0">
                <a:solidFill>
                  <a:srgbClr val="FFC000"/>
                </a:solidFill>
              </a:rPr>
              <a:t>-Riparo un oggetto invece di buttarlo via</a:t>
            </a:r>
          </a:p>
          <a:p>
            <a:pPr algn="ctr"/>
            <a:r>
              <a:rPr lang="it-IT" sz="2700" dirty="0">
                <a:solidFill>
                  <a:srgbClr val="FFC000"/>
                </a:solidFill>
              </a:rPr>
              <a:t>-Utilizzo lo stesso per scopi differenti.</a:t>
            </a:r>
          </a:p>
        </p:txBody>
      </p:sp>
      <p:sp>
        <p:nvSpPr>
          <p:cNvPr id="9" name="CasellaDiTesto 8"/>
          <p:cNvSpPr txBox="1"/>
          <p:nvPr/>
        </p:nvSpPr>
        <p:spPr>
          <a:xfrm>
            <a:off x="6461906" y="2233500"/>
            <a:ext cx="2743200" cy="4247317"/>
          </a:xfrm>
          <a:prstGeom prst="rect">
            <a:avLst/>
          </a:prstGeom>
        </p:spPr>
        <p:txBody>
          <a:bodyPr rtlCol="0">
            <a:spAutoFit/>
          </a:bodyPr>
          <a:lstStyle/>
          <a:p>
            <a:pPr algn="ctr"/>
            <a:r>
              <a:rPr lang="it-IT" sz="2700" dirty="0">
                <a:solidFill>
                  <a:srgbClr val="FFC000"/>
                </a:solidFill>
              </a:rPr>
              <a:t>Ritrattare i materiali di cui sono fatti alcuni rifiuti per realizzare nuovi oggetti (dello stesso materiale, per lo stesso scopo o per uno differente.</a:t>
            </a:r>
          </a:p>
        </p:txBody>
      </p:sp>
      <p:sp>
        <p:nvSpPr>
          <p:cNvPr id="10" name="CasellaDiTesto 9"/>
          <p:cNvSpPr txBox="1"/>
          <p:nvPr/>
        </p:nvSpPr>
        <p:spPr>
          <a:xfrm>
            <a:off x="9442407" y="4296169"/>
            <a:ext cx="2743200" cy="923330"/>
          </a:xfrm>
          <a:prstGeom prst="rect">
            <a:avLst/>
          </a:prstGeom>
        </p:spPr>
        <p:txBody>
          <a:bodyPr rtlCol="0">
            <a:spAutoFit/>
          </a:bodyPr>
          <a:lstStyle/>
          <a:p>
            <a:pPr algn="ctr"/>
            <a:r>
              <a:rPr lang="it-IT" sz="2700" dirty="0">
                <a:solidFill>
                  <a:schemeClr val="bg1"/>
                </a:solidFill>
              </a:rPr>
              <a:t>Compostaggio o incenerimento.</a:t>
            </a:r>
          </a:p>
        </p:txBody>
      </p:sp>
      <p:cxnSp>
        <p:nvCxnSpPr>
          <p:cNvPr id="11" name="Connettore 2 10"/>
          <p:cNvCxnSpPr/>
          <p:nvPr/>
        </p:nvCxnSpPr>
        <p:spPr>
          <a:xfrm>
            <a:off x="9482828" y="1516237"/>
            <a:ext cx="914400" cy="91440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2" name="Connettore 2 11"/>
          <p:cNvCxnSpPr/>
          <p:nvPr/>
        </p:nvCxnSpPr>
        <p:spPr>
          <a:xfrm>
            <a:off x="7162900" y="1170324"/>
            <a:ext cx="386862" cy="386862"/>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3" name="Connettore 2 12"/>
          <p:cNvCxnSpPr/>
          <p:nvPr/>
        </p:nvCxnSpPr>
        <p:spPr>
          <a:xfrm flipH="1">
            <a:off x="5122101" y="1453305"/>
            <a:ext cx="668215" cy="1084573"/>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 name="Connettore 2 13"/>
          <p:cNvCxnSpPr/>
          <p:nvPr/>
        </p:nvCxnSpPr>
        <p:spPr>
          <a:xfrm flipH="1">
            <a:off x="1289590" y="1291337"/>
            <a:ext cx="1314875" cy="1935442"/>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pic>
        <p:nvPicPr>
          <p:cNvPr id="16"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954081596"/>
      </p:ext>
    </p:extLst>
  </p:cSld>
  <p:clrMapOvr>
    <a:masterClrMapping/>
  </p:clrMapOvr>
  <mc:AlternateContent xmlns:mc="http://schemas.openxmlformats.org/markup-compatibility/2006">
    <mc:Choice xmlns:p14="http://schemas.microsoft.com/office/powerpoint/2010/main" Requires="p14">
      <p:transition spd="slow" p14:dur="2000" advTm="18576"/>
    </mc:Choice>
    <mc:Fallback>
      <p:transition spd="slow" advTm="185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2"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0-#ppt_w/2"/>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afterEffect">
                                  <p:stCondLst>
                                    <p:cond delay="0"/>
                                  </p:stCondLst>
                                  <p:childTnLst>
                                    <p:cmd type="call" cmd="playFrom(0.0)">
                                      <p:cBhvr>
                                        <p:cTn id="65" dur="535967" fill="hold"/>
                                        <p:tgtEl>
                                          <p:spTgt spid="16"/>
                                        </p:tgtEl>
                                      </p:cBhvr>
                                    </p:cmd>
                                  </p:childTnLst>
                                </p:cTn>
                              </p:par>
                            </p:childTnLst>
                          </p:cTn>
                        </p:par>
                      </p:childTnLst>
                    </p:cTn>
                  </p:par>
                </p:childTnLst>
              </p:cTn>
              <p:nextCondLst>
                <p:cond evt="onClick" delay="0">
                  <p:tgtEl>
                    <p:spTgt spid="16"/>
                  </p:tgtEl>
                </p:cond>
              </p:nextCondLst>
            </p:seq>
            <p:audio>
              <p:cMediaNode vol="80000" showWhenStopped="0">
                <p:cTn id="66" repeatCount="indefinite" fill="hold" display="0">
                  <p:stCondLst>
                    <p:cond delay="indefinite"/>
                  </p:stCondLst>
                  <p:endCondLst>
                    <p:cond evt="onStopAudio" delay="0">
                      <p:tgtEl>
                        <p:sldTgt/>
                      </p:tgtEl>
                    </p:cond>
                  </p:endCondLst>
                </p:cTn>
                <p:tgtEl>
                  <p:spTgt spid="16"/>
                </p:tgtEl>
              </p:cMediaNode>
            </p:audio>
          </p:childTnLst>
        </p:cTn>
      </p:par>
    </p:tnLst>
    <p:bldLst>
      <p:bldP spid="2" grpId="0"/>
      <p:bldP spid="3" grpId="0"/>
      <p:bldP spid="4"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2" name="Ovale 1"/>
          <p:cNvSpPr/>
          <p:nvPr/>
        </p:nvSpPr>
        <p:spPr>
          <a:xfrm>
            <a:off x="6776424" y="141148"/>
            <a:ext cx="4964533" cy="2888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a:p>
            <a:pPr algn="ctr"/>
            <a:r>
              <a:rPr lang="it-IT" sz="3600"/>
              <a:t>BASTA POCO</a:t>
            </a:r>
          </a:p>
          <a:p>
            <a:pPr algn="ctr"/>
            <a:r>
              <a:rPr lang="it-IT" sz="3600"/>
              <a:t>PER AVERE UNA TERRA MIGLIORE!</a:t>
            </a:r>
          </a:p>
        </p:txBody>
      </p:sp>
      <p:sp>
        <p:nvSpPr>
          <p:cNvPr id="3" name="Ovale 2"/>
          <p:cNvSpPr/>
          <p:nvPr/>
        </p:nvSpPr>
        <p:spPr>
          <a:xfrm>
            <a:off x="3792538" y="1476762"/>
            <a:ext cx="1000183" cy="829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5179681" y="101260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Green Hero.jpg"/>
          <p:cNvPicPr>
            <a:picLocks noChangeAspect="1"/>
          </p:cNvPicPr>
          <p:nvPr/>
        </p:nvPicPr>
        <p:blipFill>
          <a:blip r:embed="rId7"/>
          <a:stretch>
            <a:fillRect/>
          </a:stretch>
        </p:blipFill>
        <p:spPr>
          <a:xfrm>
            <a:off x="-45758" y="1190695"/>
            <a:ext cx="3690150" cy="4550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828943809"/>
      </p:ext>
    </p:extLst>
  </p:cSld>
  <p:clrMapOvr>
    <a:masterClrMapping/>
  </p:clrMapOvr>
  <p:transition spd="slow" advTm="622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afterEffect">
                                  <p:stCondLst>
                                    <p:cond delay="0"/>
                                  </p:stCondLst>
                                  <p:childTnLst>
                                    <p:cmd type="call" cmd="playFrom(0.0)">
                                      <p:cBhvr>
                                        <p:cTn id="22" dur="535967" fill="hold"/>
                                        <p:tgtEl>
                                          <p:spTgt spid="6"/>
                                        </p:tgtEl>
                                      </p:cBhvr>
                                    </p:cmd>
                                  </p:childTnLst>
                                </p:cTn>
                              </p:par>
                            </p:childTnLst>
                          </p:cTn>
                        </p:par>
                      </p:childTnLst>
                    </p:cTn>
                  </p:par>
                </p:childTnLst>
              </p:cTn>
              <p:nextCondLst>
                <p:cond evt="onClick" delay="0">
                  <p:tgtEl>
                    <p:spTgt spid="6"/>
                  </p:tgtEl>
                </p:cond>
              </p:nextCondLst>
            </p:seq>
            <p:audio>
              <p:cMediaNode vol="80000" showWhenStopped="0">
                <p:cTn id="23" repeatCount="indefinite" fill="hold" display="0">
                  <p:stCondLst>
                    <p:cond delay="indefinite"/>
                  </p:stCondLst>
                  <p:endCondLst>
                    <p:cond evt="onStopAudio" delay="0">
                      <p:tgtEl>
                        <p:sldTgt/>
                      </p:tgtEl>
                    </p:cond>
                  </p:endCondLst>
                </p:cTn>
                <p:tgtEl>
                  <p:spTgt spid="6"/>
                </p:tgtEl>
              </p:cMediaNode>
            </p:audio>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Rettangolo 1"/>
          <p:cNvSpPr/>
          <p:nvPr/>
        </p:nvSpPr>
        <p:spPr>
          <a:xfrm>
            <a:off x="2555632" y="2967335"/>
            <a:ext cx="5650522" cy="1323439"/>
          </a:xfrm>
          <a:prstGeom prst="rect">
            <a:avLst/>
          </a:prstGeom>
          <a:noFill/>
          <a:ln w="57150">
            <a:noFill/>
          </a:ln>
          <a:effectLst>
            <a:glow rad="228600">
              <a:schemeClr val="accent2">
                <a:satMod val="175000"/>
                <a:alpha val="40000"/>
              </a:schemeClr>
            </a:glow>
          </a:effectLst>
          <a:scene3d>
            <a:camera prst="perspectiveContrastingLeftFacing"/>
            <a:lightRig rig="flat" dir="tl">
              <a:rot lat="0" lon="0" rev="6600000"/>
            </a:lightRig>
          </a:scene3d>
          <a:sp3d>
            <a:bevelT prst="angle"/>
          </a:sp3d>
        </p:spPr>
        <p:txBody>
          <a:bodyPr wrap="square" lIns="91440" tIns="45720" rIns="91440" bIns="45720">
            <a:spAutoFit/>
            <a:sp3d extrusionH="25400" contourW="8890">
              <a:bevelT w="38100" h="31750"/>
              <a:contourClr>
                <a:schemeClr val="accent2">
                  <a:shade val="75000"/>
                </a:schemeClr>
              </a:contourClr>
            </a:sp3d>
          </a:bodyPr>
          <a:lstStyle/>
          <a:p>
            <a:pPr algn="ctr"/>
            <a:r>
              <a:rPr lang="it-IT" sz="8000" b="1" cap="none" spc="0" dirty="0" smtClean="0">
                <a:ln w="11430">
                  <a:solidFill>
                    <a:schemeClr val="bg1"/>
                  </a:solidFill>
                </a:ln>
                <a:solidFill>
                  <a:srgbClr val="FF0000"/>
                </a:solidFill>
                <a:effectLst>
                  <a:outerShdw blurRad="50800" dist="39000" dir="5460000" algn="tl">
                    <a:srgbClr val="000000">
                      <a:alpha val="38000"/>
                    </a:srgbClr>
                  </a:outerShdw>
                </a:effectLst>
                <a:latin typeface="Baskerville Old Face" panose="02020602080505020303" pitchFamily="18" charset="0"/>
              </a:rPr>
              <a:t>THE END…</a:t>
            </a:r>
            <a:endParaRPr lang="it-IT" sz="8000" b="1" cap="none" spc="0" dirty="0">
              <a:ln w="11430">
                <a:solidFill>
                  <a:schemeClr val="bg1"/>
                </a:solidFill>
              </a:ln>
              <a:solidFill>
                <a:srgbClr val="FF0000"/>
              </a:solidFill>
              <a:effectLst>
                <a:outerShdw blurRad="50800" dist="39000" dir="5460000" algn="tl">
                  <a:srgbClr val="000000">
                    <a:alpha val="38000"/>
                  </a:srgbClr>
                </a:outerShdw>
              </a:effectLst>
              <a:latin typeface="Baskerville Old Face" panose="02020602080505020303" pitchFamily="18" charset="0"/>
            </a:endParaRPr>
          </a:p>
        </p:txBody>
      </p:sp>
      <p:pic>
        <p:nvPicPr>
          <p:cNvPr id="3"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571138105"/>
      </p:ext>
    </p:extLst>
  </p:cSld>
  <p:clrMapOvr>
    <a:masterClrMapping/>
  </p:clrMapOvr>
  <mc:AlternateContent xmlns:mc="http://schemas.openxmlformats.org/markup-compatibility/2006">
    <mc:Choice xmlns:p14="http://schemas.microsoft.com/office/powerpoint/2010/main" Requires="p14">
      <p:transition spd="slow" p14:dur="2000" advTm="6468"/>
    </mc:Choice>
    <mc:Fallback>
      <p:transition spd="slow" advTm="6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535967" fill="hold"/>
                                        <p:tgtEl>
                                          <p:spTgt spid="3"/>
                                        </p:tgtEl>
                                      </p:cBhvr>
                                    </p:cmd>
                                  </p:childTnLst>
                                </p:cTn>
                              </p:par>
                            </p:childTnLst>
                          </p:cTn>
                        </p:par>
                      </p:childTnLst>
                    </p:cTn>
                  </p:par>
                </p:childTnLst>
              </p:cTn>
              <p:nextCondLst>
                <p:cond evt="onClick" delay="0">
                  <p:tgtEl>
                    <p:spTgt spid="3"/>
                  </p:tgtEl>
                </p:cond>
              </p:nextCondLst>
            </p:seq>
            <p:audio>
              <p:cMediaNode vol="80000" showWhenStopped="0">
                <p:cTn id="13"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CasellaDiTesto 1"/>
          <p:cNvSpPr txBox="1"/>
          <p:nvPr/>
        </p:nvSpPr>
        <p:spPr>
          <a:xfrm>
            <a:off x="359448" y="955092"/>
            <a:ext cx="2743200" cy="5493812"/>
          </a:xfrm>
          <a:prstGeom prst="rect">
            <a:avLst/>
          </a:prstGeom>
        </p:spPr>
        <p:txBody>
          <a:bodyPr rtlCol="0">
            <a:spAutoFit/>
          </a:bodyPr>
          <a:lstStyle/>
          <a:p>
            <a:pPr algn="ctr"/>
            <a:r>
              <a:rPr lang="it-IT" sz="2700" dirty="0">
                <a:latin typeface="Cambria"/>
              </a:rPr>
              <a:t>Il progetto nasce grazie alla necessità di dover trasmettere a tutte le persone che non sanno cosa sia un'economia verde, conoscenze e nozioni di base utile a capirla. </a:t>
            </a:r>
            <a:endParaRPr lang="it-IT" sz="2700" dirty="0"/>
          </a:p>
        </p:txBody>
      </p:sp>
      <p:sp>
        <p:nvSpPr>
          <p:cNvPr id="3" name="CasellaDiTesto 2"/>
          <p:cNvSpPr txBox="1"/>
          <p:nvPr/>
        </p:nvSpPr>
        <p:spPr>
          <a:xfrm>
            <a:off x="2740489" y="192200"/>
            <a:ext cx="7184733" cy="923330"/>
          </a:xfrm>
          <a:prstGeom prst="rect">
            <a:avLst/>
          </a:prstGeom>
        </p:spPr>
        <p:txBody>
          <a:bodyPr rtlCol="0">
            <a:spAutoFit/>
          </a:bodyPr>
          <a:lstStyle/>
          <a:p>
            <a:pPr algn="ctr"/>
            <a:r>
              <a:rPr lang="it-IT" sz="5400" dirty="0">
                <a:solidFill>
                  <a:srgbClr val="0070C0"/>
                </a:solidFill>
                <a:latin typeface="Comic Sans MS"/>
              </a:rPr>
              <a:t>IL PROGETTO</a:t>
            </a:r>
            <a:endParaRPr lang="it-IT" dirty="0">
              <a:solidFill>
                <a:srgbClr val="0070C0"/>
              </a:solidFill>
              <a:latin typeface="Comic Sans MS"/>
            </a:endParaRPr>
          </a:p>
        </p:txBody>
      </p:sp>
      <p:pic>
        <p:nvPicPr>
          <p:cNvPr id="4" name="Immagine 3" descr="esterno_1.jpg"/>
          <p:cNvPicPr>
            <a:picLocks noChangeAspect="1"/>
          </p:cNvPicPr>
          <p:nvPr/>
        </p:nvPicPr>
        <p:blipFill>
          <a:blip r:embed="rId6"/>
          <a:stretch>
            <a:fillRect/>
          </a:stretch>
        </p:blipFill>
        <p:spPr>
          <a:xfrm>
            <a:off x="5376576" y="1483522"/>
            <a:ext cx="5733514" cy="4319216"/>
          </a:xfrm>
          <a:prstGeom prst="ellipse">
            <a:avLst/>
          </a:prstGeom>
          <a:ln>
            <a:noFill/>
          </a:ln>
          <a:effectLst>
            <a:softEdge rad="112500"/>
          </a:effectLst>
        </p:spPr>
      </p:pic>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782720856"/>
      </p:ext>
    </p:extLst>
  </p:cSld>
  <p:clrMapOvr>
    <a:masterClrMapping/>
  </p:clrMapOvr>
  <mc:AlternateContent xmlns:mc="http://schemas.openxmlformats.org/markup-compatibility/2006">
    <mc:Choice xmlns:p14="http://schemas.microsoft.com/office/powerpoint/2010/main" Requires="p14">
      <p:transition spd="med" p14:dur="700" advTm="9753">
        <p:fade/>
      </p:transition>
    </mc:Choice>
    <mc:Fallback>
      <p:transition spd="med" advTm="97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afterEffect">
                                  <p:stCondLst>
                                    <p:cond delay="0"/>
                                  </p:stCondLst>
                                  <p:childTnLst>
                                    <p:cmd type="call" cmd="playFrom(0.0)">
                                      <p:cBhvr>
                                        <p:cTn id="23"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4"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7eco.jpg"/>
          <p:cNvPicPr>
            <a:picLocks noChangeAspect="1"/>
          </p:cNvPicPr>
          <p:nvPr/>
        </p:nvPicPr>
        <p:blipFill>
          <a:blip r:embed="rId6"/>
          <a:stretch>
            <a:fillRect/>
          </a:stretch>
        </p:blipFill>
        <p:spPr>
          <a:xfrm>
            <a:off x="-14288" y="-53975"/>
            <a:ext cx="12168714" cy="6910388"/>
          </a:xfrm>
          <a:prstGeom prst="rect">
            <a:avLst/>
          </a:prstGeom>
        </p:spPr>
      </p:pic>
      <p:sp>
        <p:nvSpPr>
          <p:cNvPr id="2" name="CasellaDiTesto 1"/>
          <p:cNvSpPr txBox="1"/>
          <p:nvPr/>
        </p:nvSpPr>
        <p:spPr>
          <a:xfrm>
            <a:off x="1677459" y="260805"/>
            <a:ext cx="11906791" cy="923330"/>
          </a:xfrm>
          <a:prstGeom prst="rect">
            <a:avLst/>
          </a:prstGeom>
        </p:spPr>
        <p:txBody>
          <a:bodyPr rtlCol="0">
            <a:spAutoFit/>
          </a:bodyPr>
          <a:lstStyle/>
          <a:p>
            <a:r>
              <a:rPr lang="it-IT" sz="5400" dirty="0">
                <a:solidFill>
                  <a:srgbClr val="FFFF00"/>
                </a:solidFill>
              </a:rPr>
              <a:t>L'EDUCAZIONE AMBIENTALE:</a:t>
            </a:r>
            <a:endParaRPr lang="it-IT" dirty="0">
              <a:solidFill>
                <a:srgbClr val="FFFF00"/>
              </a:solidFill>
            </a:endParaRPr>
          </a:p>
        </p:txBody>
      </p:sp>
      <p:sp>
        <p:nvSpPr>
          <p:cNvPr id="3" name="CasellaDiTesto 2"/>
          <p:cNvSpPr txBox="1"/>
          <p:nvPr/>
        </p:nvSpPr>
        <p:spPr>
          <a:xfrm>
            <a:off x="4230181" y="1624043"/>
            <a:ext cx="3388600" cy="4247317"/>
          </a:xfrm>
          <a:prstGeom prst="rect">
            <a:avLst/>
          </a:prstGeom>
        </p:spPr>
        <p:txBody>
          <a:bodyPr rtlCol="0">
            <a:spAutoFit/>
          </a:bodyPr>
          <a:lstStyle/>
          <a:p>
            <a:pPr algn="ctr"/>
            <a:r>
              <a:rPr lang="it-IT" sz="2700" dirty="0">
                <a:solidFill>
                  <a:srgbClr val="FFFFFF"/>
                </a:solidFill>
              </a:rPr>
              <a:t>L'educazione ambientale è intesa sia come "sapere" (conoscenza delle tematiche ambientali), sia come "sapere fare" (volontariato attivo). Essa fa parte della comunicazione ambientale.</a:t>
            </a:r>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543175257"/>
      </p:ext>
    </p:extLst>
  </p:cSld>
  <p:clrMapOvr>
    <a:masterClrMapping/>
  </p:clrMapOvr>
  <mc:AlternateContent xmlns:mc="http://schemas.openxmlformats.org/markup-compatibility/2006">
    <mc:Choice xmlns:p14="http://schemas.microsoft.com/office/powerpoint/2010/main" Requires="p14">
      <p:transition spd="slow" p14:dur="2000" advTm="11284"/>
    </mc:Choice>
    <mc:Fallback>
      <p:transition spd="slow" advTm="11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afterEffect">
                                  <p:stCondLst>
                                    <p:cond delay="0"/>
                                  </p:stCondLst>
                                  <p:childTnLst>
                                    <p:cmd type="call" cmd="playFrom(0.0)">
                                      <p:cBhvr>
                                        <p:cTn id="20"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1"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40815">
              <a:srgbClr val="AEC55A"/>
            </a:gs>
            <a:gs pos="45000">
              <a:srgbClr val="A6BF63"/>
            </a:gs>
            <a:gs pos="0">
              <a:srgbClr val="FFFF00"/>
            </a:gs>
            <a:gs pos="50000">
              <a:srgbClr val="9CB86E"/>
            </a:gs>
            <a:gs pos="100000">
              <a:srgbClr val="156B13"/>
            </a:gs>
          </a:gsLst>
          <a:path path="rect">
            <a:fillToRect r="100000" b="100000"/>
          </a:path>
          <a:tileRect l="-100000" t="-100000"/>
        </a:gradFill>
        <a:effectLst/>
      </p:bgPr>
    </p:bg>
    <p:spTree>
      <p:nvGrpSpPr>
        <p:cNvPr id="1" name=""/>
        <p:cNvGrpSpPr/>
        <p:nvPr/>
      </p:nvGrpSpPr>
      <p:grpSpPr>
        <a:xfrm>
          <a:off x="0" y="0"/>
          <a:ext cx="0" cy="0"/>
          <a:chOff x="0" y="0"/>
          <a:chExt cx="0" cy="0"/>
        </a:xfrm>
      </p:grpSpPr>
      <p:pic>
        <p:nvPicPr>
          <p:cNvPr id="5" name="Immagine 4" descr="photo.jpg"/>
          <p:cNvPicPr>
            <a:picLocks noChangeAspect="1"/>
          </p:cNvPicPr>
          <p:nvPr/>
        </p:nvPicPr>
        <p:blipFill>
          <a:blip r:embed="rId6"/>
          <a:stretch>
            <a:fillRect/>
          </a:stretch>
        </p:blipFill>
        <p:spPr>
          <a:xfrm>
            <a:off x="5943465" y="1125551"/>
            <a:ext cx="5325739" cy="5311566"/>
          </a:xfrm>
          <a:prstGeom prst="rect">
            <a:avLst/>
          </a:prstGeom>
        </p:spPr>
      </p:pic>
      <p:sp>
        <p:nvSpPr>
          <p:cNvPr id="4" name="CasellaDiTesto 3"/>
          <p:cNvSpPr txBox="1"/>
          <p:nvPr/>
        </p:nvSpPr>
        <p:spPr>
          <a:xfrm>
            <a:off x="5155720" y="3276506"/>
            <a:ext cx="2743200" cy="369332"/>
          </a:xfrm>
          <a:prstGeom prst="rect">
            <a:avLst/>
          </a:prstGeom>
        </p:spPr>
        <p:txBody>
          <a:bodyPr rtlCol="0">
            <a:spAutoFit/>
          </a:bodyPr>
          <a:lstStyle/>
          <a:p>
            <a:pPr algn="ctr"/>
            <a:endParaRPr lang="it-IT"/>
          </a:p>
        </p:txBody>
      </p:sp>
      <p:sp>
        <p:nvSpPr>
          <p:cNvPr id="2" name="CasellaDiTesto 1"/>
          <p:cNvSpPr txBox="1"/>
          <p:nvPr/>
        </p:nvSpPr>
        <p:spPr>
          <a:xfrm>
            <a:off x="2009492" y="68001"/>
            <a:ext cx="7463841" cy="923330"/>
          </a:xfrm>
          <a:prstGeom prst="rect">
            <a:avLst/>
          </a:prstGeom>
        </p:spPr>
        <p:txBody>
          <a:bodyPr rtlCol="0">
            <a:spAutoFit/>
          </a:bodyPr>
          <a:lstStyle/>
          <a:p>
            <a:pPr algn="ctr"/>
            <a:r>
              <a:rPr lang="it-IT" sz="5400" dirty="0">
                <a:solidFill>
                  <a:srgbClr val="00B050"/>
                </a:solidFill>
              </a:rPr>
              <a:t>L'ECOLOGIA: </a:t>
            </a:r>
            <a:endParaRPr lang="it-IT" dirty="0">
              <a:solidFill>
                <a:srgbClr val="00B050"/>
              </a:solidFill>
            </a:endParaRPr>
          </a:p>
        </p:txBody>
      </p:sp>
      <p:sp>
        <p:nvSpPr>
          <p:cNvPr id="3" name="CasellaDiTesto 2"/>
          <p:cNvSpPr txBox="1"/>
          <p:nvPr/>
        </p:nvSpPr>
        <p:spPr>
          <a:xfrm>
            <a:off x="927015" y="1547489"/>
            <a:ext cx="4557861" cy="4662815"/>
          </a:xfrm>
          <a:prstGeom prst="rect">
            <a:avLst/>
          </a:prstGeom>
        </p:spPr>
        <p:txBody>
          <a:bodyPr rtlCol="0">
            <a:spAutoFit/>
          </a:bodyPr>
          <a:lstStyle/>
          <a:p>
            <a:pPr algn="ctr"/>
            <a:r>
              <a:rPr lang="it-IT" sz="2700" dirty="0"/>
              <a:t>L'ecologia è lo studio scientifico del rapporto tra organismi viventi e ambiente circostante e delle relative conseguenze sull'equilibrio degli ecosistemi. Ha assunto sempre più importanza nelle discipline scientifiche, come risposta della società ai problemi ambientali e dell'inquinamento industriale. </a:t>
            </a:r>
          </a:p>
        </p:txBody>
      </p:sp>
      <p:pic>
        <p:nvPicPr>
          <p:cNvPr id="6"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888740313"/>
      </p:ext>
    </p:extLst>
  </p:cSld>
  <p:clrMapOvr>
    <a:masterClrMapping/>
  </p:clrMapOvr>
  <mc:AlternateContent xmlns:mc="http://schemas.openxmlformats.org/markup-compatibility/2006">
    <mc:Choice xmlns:p14="http://schemas.microsoft.com/office/powerpoint/2010/main" Requires="p14">
      <p:transition spd="slow" p14:dur="2000" advTm="18360"/>
    </mc:Choice>
    <mc:Fallback>
      <p:transition spd="slow" advTm="18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afterEffect">
                                  <p:stCondLst>
                                    <p:cond delay="0"/>
                                  </p:stCondLst>
                                  <p:childTnLst>
                                    <p:cmd type="call" cmd="playFrom(0.0)">
                                      <p:cBhvr>
                                        <p:cTn id="32" dur="535967" fill="hold"/>
                                        <p:tgtEl>
                                          <p:spTgt spid="6"/>
                                        </p:tgtEl>
                                      </p:cBhvr>
                                    </p:cmd>
                                  </p:childTnLst>
                                </p:cTn>
                              </p:par>
                            </p:childTnLst>
                          </p:cTn>
                        </p:par>
                      </p:childTnLst>
                    </p:cTn>
                  </p:par>
                </p:childTnLst>
              </p:cTn>
              <p:nextCondLst>
                <p:cond evt="onClick" delay="0">
                  <p:tgtEl>
                    <p:spTgt spid="6"/>
                  </p:tgtEl>
                </p:cond>
              </p:nextCondLst>
            </p:seq>
            <p:audio>
              <p:cMediaNode vol="80000" showWhenStopped="0">
                <p:cTn id="33"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Immagine 1" descr="VhRJLMdWQOGLPixb-l.jpg"/>
          <p:cNvPicPr>
            <a:picLocks noChangeAspect="1"/>
          </p:cNvPicPr>
          <p:nvPr/>
        </p:nvPicPr>
        <p:blipFill>
          <a:blip r:embed="rId6"/>
          <a:stretch>
            <a:fillRect/>
          </a:stretch>
        </p:blipFill>
        <p:spPr>
          <a:xfrm>
            <a:off x="335974" y="1822157"/>
            <a:ext cx="4066713" cy="4066714"/>
          </a:xfrm>
          <a:prstGeom prst="rect">
            <a:avLst/>
          </a:prstGeom>
        </p:spPr>
      </p:pic>
      <p:sp>
        <p:nvSpPr>
          <p:cNvPr id="3" name="CasellaDiTesto 2"/>
          <p:cNvSpPr txBox="1"/>
          <p:nvPr/>
        </p:nvSpPr>
        <p:spPr>
          <a:xfrm>
            <a:off x="-2318593" y="341860"/>
            <a:ext cx="11474339" cy="923330"/>
          </a:xfrm>
          <a:prstGeom prst="rect">
            <a:avLst/>
          </a:prstGeom>
        </p:spPr>
        <p:txBody>
          <a:bodyPr rtlCol="0">
            <a:spAutoFit/>
          </a:bodyPr>
          <a:lstStyle/>
          <a:p>
            <a:pPr algn="ctr"/>
            <a:r>
              <a:rPr lang="it-IT" sz="5400" dirty="0">
                <a:solidFill>
                  <a:srgbClr val="C00000"/>
                </a:solidFill>
              </a:rPr>
              <a:t>LA GREEN ECONOMY: </a:t>
            </a:r>
          </a:p>
        </p:txBody>
      </p:sp>
      <p:sp>
        <p:nvSpPr>
          <p:cNvPr id="4" name="CasellaDiTesto 3"/>
          <p:cNvSpPr txBox="1"/>
          <p:nvPr/>
        </p:nvSpPr>
        <p:spPr>
          <a:xfrm>
            <a:off x="4488997" y="1574424"/>
            <a:ext cx="7167563" cy="4247317"/>
          </a:xfrm>
          <a:prstGeom prst="rect">
            <a:avLst/>
          </a:prstGeom>
        </p:spPr>
        <p:txBody>
          <a:bodyPr rtlCol="0">
            <a:spAutoFit/>
          </a:bodyPr>
          <a:lstStyle/>
          <a:p>
            <a:pPr algn="ctr"/>
            <a:r>
              <a:rPr lang="it-IT" sz="2700" dirty="0"/>
              <a:t>Si definisce "GREEN ECONOMY" un modello di sviluppo che prende origine da un'analisi del sistema economico dove, oltre ai benefici (aumento del Prodotti Interno Lordo), si prende in considerazione anche l'impatto ambientale, ossia i potenziali danni derivanti dall'intero ciclo di lavorazione delle materie prime, a partire dalla loro estrazione, passando per il loro trasporto e trasformazione in energia e prodotti finiti fino a quelli dovuti al loro smaltimento.</a:t>
            </a:r>
            <a:endParaRPr lang="it-IT" dirty="0"/>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057678162"/>
      </p:ext>
    </p:extLst>
  </p:cSld>
  <p:clrMapOvr>
    <a:masterClrMapping/>
  </p:clrMapOvr>
  <p:transition spd="slow" advTm="22631">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5"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rimini.jpg"/>
          <p:cNvPicPr>
            <a:picLocks noChangeAspect="1"/>
          </p:cNvPicPr>
          <p:nvPr/>
        </p:nvPicPr>
        <p:blipFill>
          <a:blip r:embed="rId6"/>
          <a:stretch>
            <a:fillRect/>
          </a:stretch>
        </p:blipFill>
        <p:spPr>
          <a:xfrm>
            <a:off x="-62492" y="-72872"/>
            <a:ext cx="12214226" cy="6877050"/>
          </a:xfrm>
          <a:prstGeom prst="rect">
            <a:avLst/>
          </a:prstGeom>
        </p:spPr>
      </p:pic>
      <p:sp>
        <p:nvSpPr>
          <p:cNvPr id="2" name="CasellaDiTesto 1"/>
          <p:cNvSpPr txBox="1"/>
          <p:nvPr/>
        </p:nvSpPr>
        <p:spPr>
          <a:xfrm>
            <a:off x="128447" y="161947"/>
            <a:ext cx="9889321" cy="646331"/>
          </a:xfrm>
          <a:prstGeom prst="rect">
            <a:avLst/>
          </a:prstGeom>
        </p:spPr>
        <p:txBody>
          <a:bodyPr wrap="square" rtlCol="0">
            <a:spAutoFit/>
          </a:bodyPr>
          <a:lstStyle/>
          <a:p>
            <a:pPr algn="ctr"/>
            <a:r>
              <a:rPr lang="it-IT" sz="3600" dirty="0">
                <a:solidFill>
                  <a:srgbClr val="C00000"/>
                </a:solidFill>
              </a:rPr>
              <a:t>I COMPITI DELLA GREEN ECONOMY:</a:t>
            </a:r>
            <a:endParaRPr lang="it-IT" dirty="0">
              <a:solidFill>
                <a:srgbClr val="C00000"/>
              </a:solidFill>
            </a:endParaRPr>
          </a:p>
        </p:txBody>
      </p:sp>
      <p:sp>
        <p:nvSpPr>
          <p:cNvPr id="3" name="CasellaDiTesto 2"/>
          <p:cNvSpPr txBox="1"/>
          <p:nvPr/>
        </p:nvSpPr>
        <p:spPr>
          <a:xfrm>
            <a:off x="4638716" y="1684876"/>
            <a:ext cx="4206693" cy="369332"/>
          </a:xfrm>
          <a:prstGeom prst="rect">
            <a:avLst/>
          </a:prstGeom>
        </p:spPr>
        <p:txBody>
          <a:bodyPr wrap="square" rtlCol="0">
            <a:spAutoFit/>
          </a:bodyPr>
          <a:lstStyle/>
          <a:p>
            <a:pPr algn="ctr"/>
            <a:endParaRPr lang="it-IT"/>
          </a:p>
        </p:txBody>
      </p:sp>
      <p:sp>
        <p:nvSpPr>
          <p:cNvPr id="4" name="CasellaDiTesto 3"/>
          <p:cNvSpPr txBox="1"/>
          <p:nvPr/>
        </p:nvSpPr>
        <p:spPr>
          <a:xfrm>
            <a:off x="100656" y="780550"/>
            <a:ext cx="7339013" cy="4662815"/>
          </a:xfrm>
          <a:prstGeom prst="rect">
            <a:avLst/>
          </a:prstGeom>
        </p:spPr>
        <p:txBody>
          <a:bodyPr wrap="square" rtlCol="0">
            <a:spAutoFit/>
          </a:bodyPr>
          <a:lstStyle/>
          <a:p>
            <a:r>
              <a:rPr lang="it-IT" sz="2700" dirty="0">
                <a:solidFill>
                  <a:srgbClr val="171616"/>
                </a:solidFill>
                <a:latin typeface="Constantia"/>
              </a:rPr>
              <a:t>L'economia verde include la generazione di energia verde basata sull'energia rinnovabile come sostituto per i combustibili fossili e il risparmio energetico grazie all'efficienza energetica. Essa si considera in grado di creare sia lavori verdi che in grado di assicurare una crescita economica reale, sostenibile prevenendo problematiche ambientali quali l'inquinamento ambientale, il riscaldamento globale, l'esaurimento delle risorse ( minerarie ed idriche) e il degrado ambientale.</a:t>
            </a:r>
          </a:p>
        </p:txBody>
      </p:sp>
      <p:pic>
        <p:nvPicPr>
          <p:cNvPr id="6"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690267382"/>
      </p:ext>
    </p:extLst>
  </p:cSld>
  <p:clrMapOvr>
    <a:masterClrMapping/>
  </p:clrMapOvr>
  <mc:AlternateContent xmlns:mc="http://schemas.openxmlformats.org/markup-compatibility/2006">
    <mc:Choice xmlns:p14="http://schemas.microsoft.com/office/powerpoint/2010/main" Requires="p14">
      <p:transition spd="med" p14:dur="700" advTm="20929">
        <p:fade thruBlk="1"/>
      </p:transition>
    </mc:Choice>
    <mc:Fallback>
      <p:transition spd="med" advTm="20929">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afterEffect">
                                  <p:stCondLst>
                                    <p:cond delay="0"/>
                                  </p:stCondLst>
                                  <p:childTnLst>
                                    <p:cmd type="call" cmd="playFrom(0.0)">
                                      <p:cBhvr>
                                        <p:cTn id="19" dur="535967" fill="hold"/>
                                        <p:tgtEl>
                                          <p:spTgt spid="6"/>
                                        </p:tgtEl>
                                      </p:cBhvr>
                                    </p:cmd>
                                  </p:childTnLst>
                                </p:cTn>
                              </p:par>
                            </p:childTnLst>
                          </p:cTn>
                        </p:par>
                      </p:childTnLst>
                    </p:cTn>
                  </p:par>
                </p:childTnLst>
              </p:cTn>
              <p:nextCondLst>
                <p:cond evt="onClick" delay="0">
                  <p:tgtEl>
                    <p:spTgt spid="6"/>
                  </p:tgtEl>
                </p:cond>
              </p:nextCondLst>
            </p:seq>
            <p:audio>
              <p:cMediaNode vol="80000"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0" scaled="1"/>
          <a:tileRect/>
        </a:gradFill>
        <a:effectLst/>
      </p:bgPr>
    </p:bg>
    <p:spTree>
      <p:nvGrpSpPr>
        <p:cNvPr id="1" name=""/>
        <p:cNvGrpSpPr/>
        <p:nvPr/>
      </p:nvGrpSpPr>
      <p:grpSpPr>
        <a:xfrm>
          <a:off x="0" y="0"/>
          <a:ext cx="0" cy="0"/>
          <a:chOff x="0" y="0"/>
          <a:chExt cx="0" cy="0"/>
        </a:xfrm>
      </p:grpSpPr>
      <p:pic>
        <p:nvPicPr>
          <p:cNvPr id="4" name="Immagine 3" descr="1368614568.jpg"/>
          <p:cNvPicPr>
            <a:picLocks noChangeAspect="1"/>
          </p:cNvPicPr>
          <p:nvPr/>
        </p:nvPicPr>
        <p:blipFill>
          <a:blip r:embed="rId6"/>
          <a:stretch>
            <a:fillRect/>
          </a:stretch>
        </p:blipFill>
        <p:spPr>
          <a:xfrm>
            <a:off x="7307710" y="2882868"/>
            <a:ext cx="5041196" cy="4285548"/>
          </a:xfrm>
          <a:prstGeom prst="rect">
            <a:avLst/>
          </a:prstGeom>
        </p:spPr>
      </p:pic>
      <p:sp>
        <p:nvSpPr>
          <p:cNvPr id="2" name="CasellaDiTesto 1"/>
          <p:cNvSpPr txBox="1"/>
          <p:nvPr/>
        </p:nvSpPr>
        <p:spPr>
          <a:xfrm>
            <a:off x="2019798" y="418725"/>
            <a:ext cx="7706428" cy="646331"/>
          </a:xfrm>
          <a:prstGeom prst="rect">
            <a:avLst/>
          </a:prstGeom>
        </p:spPr>
        <p:txBody>
          <a:bodyPr rtlCol="0">
            <a:spAutoFit/>
          </a:bodyPr>
          <a:lstStyle/>
          <a:p>
            <a:pPr algn="ctr"/>
            <a:r>
              <a:rPr lang="it-IT" sz="3600" dirty="0">
                <a:solidFill>
                  <a:srgbClr val="BF9000"/>
                </a:solidFill>
              </a:rPr>
              <a:t>GLI OBBIETTIVI DA RAGGIUNGERE:</a:t>
            </a:r>
          </a:p>
        </p:txBody>
      </p:sp>
      <p:sp>
        <p:nvSpPr>
          <p:cNvPr id="3" name="CasellaDiTesto 2"/>
          <p:cNvSpPr txBox="1"/>
          <p:nvPr/>
        </p:nvSpPr>
        <p:spPr>
          <a:xfrm>
            <a:off x="76898" y="950919"/>
            <a:ext cx="10663679" cy="4247317"/>
          </a:xfrm>
          <a:prstGeom prst="rect">
            <a:avLst/>
          </a:prstGeom>
        </p:spPr>
        <p:txBody>
          <a:bodyPr wrap="square" rtlCol="0">
            <a:spAutoFit/>
          </a:bodyPr>
          <a:lstStyle/>
          <a:p>
            <a:r>
              <a:rPr lang="it-IT" sz="2700" dirty="0">
                <a:solidFill>
                  <a:srgbClr val="1F3864"/>
                </a:solidFill>
                <a:latin typeface="Candara"/>
              </a:rPr>
              <a:t>Il successo o meno dell'economia verde dipende direttamente dall'efficacia o meno dei comportamenti e dei provvedimenti tecnologici adottabili e sui loro impatti macroeconomici. Se da una parte il riciclaggio di ogni scarto industriale e domestico costituisca un indubbio miglioramento di efficienza di produzione con risparmio netto di materie prime ed energia, maggiori dubbi e perplessità nascono sull'efficacia dell'utilizzo delle fonti energetiche rinnovabili, per molto non ancora mature da poter sostituire i combustibili fossili, se si eccettua l'energia nucleare, in termini di rapporto costo/efficienza e quindi necessariamente soggette ad ulteriore sviluppo di ricerca. </a:t>
            </a:r>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232832313"/>
      </p:ext>
    </p:extLst>
  </p:cSld>
  <p:clrMapOvr>
    <a:masterClrMapping/>
  </p:clrMapOvr>
  <mc:AlternateContent xmlns:mc="http://schemas.openxmlformats.org/markup-compatibility/2006">
    <mc:Choice xmlns:p14="http://schemas.microsoft.com/office/powerpoint/2010/main" Requires="p14">
      <p:transition p14:dur="0" advTm="25739"/>
    </mc:Choice>
    <mc:Fallback>
      <p:transition advTm="25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5"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3" name="Immagine 2" descr="g1rispetto-ambien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847" y="685582"/>
            <a:ext cx="6046467" cy="5191581"/>
          </a:xfrm>
          <a:prstGeom prst="rect">
            <a:avLst/>
          </a:prstGeom>
        </p:spPr>
      </p:pic>
      <p:sp>
        <p:nvSpPr>
          <p:cNvPr id="2" name="CasellaDiTesto 1"/>
          <p:cNvSpPr txBox="1"/>
          <p:nvPr/>
        </p:nvSpPr>
        <p:spPr>
          <a:xfrm>
            <a:off x="14779" y="546580"/>
            <a:ext cx="9093200" cy="6186309"/>
          </a:xfrm>
          <a:prstGeom prst="rect">
            <a:avLst/>
          </a:prstGeom>
        </p:spPr>
        <p:txBody>
          <a:bodyPr rtlCol="0">
            <a:spAutoFit/>
          </a:bodyPr>
          <a:lstStyle/>
          <a:p>
            <a:r>
              <a:rPr lang="it-IT" sz="3600" dirty="0">
                <a:solidFill>
                  <a:srgbClr val="1E4E79"/>
                </a:solidFill>
              </a:rPr>
              <a:t>In particolare il constatato fallimento del mercato relativo alla protezione dell'ambiente ed alla mitigazione del cambiamento climatico, come risultato degli elevati tassi d'interesse ed i costi d'investimento iniziali necessari per avviare la ricerca, proseguire lo sviluppo, e fare marketing delle "fonti energetiche verdi" e dei "prodotti verdi", scoraggia l'entusiasmo imprenditoriale riguardo allo sviluppo volontario di attività poco nocive per l'ambito o poco "amichevoli". </a:t>
            </a:r>
          </a:p>
        </p:txBody>
      </p:sp>
      <p:pic>
        <p:nvPicPr>
          <p:cNvPr id="4"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557360631"/>
      </p:ext>
    </p:extLst>
  </p:cSld>
  <p:clrMapOvr>
    <a:masterClrMapping/>
  </p:clrMapOvr>
  <mc:AlternateContent xmlns:mc="http://schemas.openxmlformats.org/markup-compatibility/2006">
    <mc:Choice xmlns:p14="http://schemas.microsoft.com/office/powerpoint/2010/main" Requires="p14">
      <p:transition spd="med" p14:dur="700" advTm="21197">
        <p:fade/>
      </p:transition>
    </mc:Choice>
    <mc:Fallback>
      <p:transition spd="med" advTm="211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535967" fill="hold"/>
                                        <p:tgtEl>
                                          <p:spTgt spid="4"/>
                                        </p:tgtEl>
                                      </p:cBhvr>
                                    </p:cmd>
                                  </p:childTnLst>
                                </p:cTn>
                              </p:par>
                            </p:childTnLst>
                          </p:cTn>
                        </p:par>
                      </p:childTnLst>
                    </p:cTn>
                  </p:par>
                </p:childTnLst>
              </p:cTn>
              <p:nextCondLst>
                <p:cond evt="onClick" delay="0">
                  <p:tgtEl>
                    <p:spTgt spid="4"/>
                  </p:tgtEl>
                </p:cond>
              </p:nextCondLst>
            </p:seq>
            <p:audio>
              <p:cMediaNode vol="80000" showWhenStopped="0">
                <p:cTn id="1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Immagine 3" descr="images.jpg"/>
          <p:cNvPicPr>
            <a:picLocks noChangeAspect="1"/>
          </p:cNvPicPr>
          <p:nvPr/>
        </p:nvPicPr>
        <p:blipFill>
          <a:blip r:embed="rId6"/>
          <a:stretch>
            <a:fillRect/>
          </a:stretch>
        </p:blipFill>
        <p:spPr>
          <a:xfrm>
            <a:off x="3386975" y="351426"/>
            <a:ext cx="4545923" cy="6524241"/>
          </a:xfrm>
          <a:prstGeom prst="rect">
            <a:avLst/>
          </a:prstGeom>
        </p:spPr>
      </p:pic>
      <p:sp>
        <p:nvSpPr>
          <p:cNvPr id="2" name="CasellaDiTesto 1"/>
          <p:cNvSpPr txBox="1"/>
          <p:nvPr/>
        </p:nvSpPr>
        <p:spPr>
          <a:xfrm>
            <a:off x="2206359" y="156167"/>
            <a:ext cx="7417711" cy="923330"/>
          </a:xfrm>
          <a:prstGeom prst="rect">
            <a:avLst/>
          </a:prstGeom>
        </p:spPr>
        <p:txBody>
          <a:bodyPr rtlCol="0">
            <a:spAutoFit/>
          </a:bodyPr>
          <a:lstStyle/>
          <a:p>
            <a:pPr algn="ctr"/>
            <a:r>
              <a:rPr lang="it-IT" sz="5400" dirty="0"/>
              <a:t>SUSSIDI GOVERNATIVI:</a:t>
            </a:r>
            <a:endParaRPr lang="it-IT" dirty="0"/>
          </a:p>
        </p:txBody>
      </p:sp>
      <p:sp>
        <p:nvSpPr>
          <p:cNvPr id="3" name="CasellaDiTesto 2"/>
          <p:cNvSpPr txBox="1"/>
          <p:nvPr/>
        </p:nvSpPr>
        <p:spPr>
          <a:xfrm>
            <a:off x="497226" y="999047"/>
            <a:ext cx="10462814" cy="5632311"/>
          </a:xfrm>
          <a:prstGeom prst="rect">
            <a:avLst/>
          </a:prstGeom>
        </p:spPr>
        <p:txBody>
          <a:bodyPr rtlCol="0">
            <a:spAutoFit/>
          </a:bodyPr>
          <a:lstStyle/>
          <a:p>
            <a:pPr algn="ctr"/>
            <a:r>
              <a:rPr lang="it-IT" sz="3600" dirty="0">
                <a:solidFill>
                  <a:srgbClr val="29E6FF"/>
                </a:solidFill>
              </a:rPr>
              <a:t>Per questo si considera che la "Green Economy" abbia bisogno di sussidi governativi e anche di incentivi di mercati che diano motivazioni alle imprese per investire in ricerca e produzione di prodotti e servizi verdi e agli utenti di acquistare/usufruire di tali prodotti/servizi. Molti provvedimenti legislativi, come quello approvato in Germania, e le leggi di molto paesi dell'Unione Europea e la recente "American </a:t>
            </a:r>
            <a:r>
              <a:rPr lang="it-IT" sz="3600" dirty="0" err="1">
                <a:solidFill>
                  <a:srgbClr val="29E6FF"/>
                </a:solidFill>
              </a:rPr>
              <a:t>Recovery</a:t>
            </a:r>
            <a:r>
              <a:rPr lang="it-IT" sz="3600" dirty="0">
                <a:solidFill>
                  <a:srgbClr val="29E6FF"/>
                </a:solidFill>
              </a:rPr>
              <a:t> and </a:t>
            </a:r>
            <a:r>
              <a:rPr lang="it-IT" sz="3600" dirty="0" err="1">
                <a:solidFill>
                  <a:srgbClr val="29E6FF"/>
                </a:solidFill>
              </a:rPr>
              <a:t>Reinvestment</a:t>
            </a:r>
            <a:r>
              <a:rPr lang="it-IT" sz="3600" dirty="0">
                <a:solidFill>
                  <a:srgbClr val="29E6FF"/>
                </a:solidFill>
              </a:rPr>
              <a:t> </a:t>
            </a:r>
            <a:r>
              <a:rPr lang="it-IT" sz="3600" dirty="0" err="1">
                <a:solidFill>
                  <a:srgbClr val="29E6FF"/>
                </a:solidFill>
              </a:rPr>
              <a:t>Act</a:t>
            </a:r>
            <a:r>
              <a:rPr lang="it-IT" sz="3600" dirty="0">
                <a:solidFill>
                  <a:srgbClr val="29E6FF"/>
                </a:solidFill>
              </a:rPr>
              <a:t> del 2009", forniscono questo tipo di incentivi di mercato.</a:t>
            </a:r>
          </a:p>
        </p:txBody>
      </p:sp>
      <p:pic>
        <p:nvPicPr>
          <p:cNvPr id="5" name="Forrest Gump Soundtrack.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1603557"/>
      </p:ext>
    </p:extLst>
  </p:cSld>
  <p:clrMapOvr>
    <a:masterClrMapping/>
  </p:clrMapOvr>
  <p:transition spd="slow" advTm="24025">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afterEffect">
                                  <p:stCondLst>
                                    <p:cond delay="0"/>
                                  </p:stCondLst>
                                  <p:childTnLst>
                                    <p:cmd type="call" cmd="playFrom(0.0)">
                                      <p:cBhvr>
                                        <p:cTn id="26" dur="535967" fill="hold"/>
                                        <p:tgtEl>
                                          <p:spTgt spid="5"/>
                                        </p:tgtEl>
                                      </p:cBhvr>
                                    </p:cmd>
                                  </p:childTnLst>
                                </p:cTn>
                              </p:par>
                            </p:childTnLst>
                          </p:cTn>
                        </p:par>
                      </p:childTnLst>
                    </p:cTn>
                  </p:par>
                </p:childTnLst>
              </p:cTn>
              <p:nextCondLst>
                <p:cond evt="onClick" delay="0">
                  <p:tgtEl>
                    <p:spTgt spid="5"/>
                  </p:tgtEl>
                </p:cond>
              </p:nextCondLst>
            </p:seq>
            <p:audio>
              <p:cMediaNode vol="80000" showWhenStopped="0">
                <p:cTn id="27"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1.3|2.5|2.5"/>
</p:tagLst>
</file>

<file path=ppt/tags/tag10.xml><?xml version="1.0" encoding="utf-8"?>
<p:tagLst xmlns:a="http://schemas.openxmlformats.org/drawingml/2006/main" xmlns:r="http://schemas.openxmlformats.org/officeDocument/2006/relationships" xmlns:p="http://schemas.openxmlformats.org/presentationml/2006/main">
  <p:tag name="TIMING" val="|0.8|1.3|2.1"/>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1.6|1.5|10.1"/>
</p:tagLst>
</file>

<file path=ppt/tags/tag13.xml><?xml version="1.0" encoding="utf-8"?>
<p:tagLst xmlns:a="http://schemas.openxmlformats.org/drawingml/2006/main" xmlns:r="http://schemas.openxmlformats.org/officeDocument/2006/relationships" xmlns:p="http://schemas.openxmlformats.org/presentationml/2006/main">
  <p:tag name="TIMING" val="|1.2|2.6|2.1|2.5|2.5|1.2|1.2|1.5|1.3|2.4"/>
</p:tagLst>
</file>

<file path=ppt/tags/tag14.xml><?xml version="1.0" encoding="utf-8"?>
<p:tagLst xmlns:a="http://schemas.openxmlformats.org/drawingml/2006/main" xmlns:r="http://schemas.openxmlformats.org/officeDocument/2006/relationships" xmlns:p="http://schemas.openxmlformats.org/presentationml/2006/main">
  <p:tag name="TIMING" val="|1|1.6|3.4|3.2|3|2.7"/>
</p:tagLst>
</file>

<file path=ppt/tags/tag15.xml><?xml version="1.0" encoding="utf-8"?>
<p:tagLst xmlns:a="http://schemas.openxmlformats.org/drawingml/2006/main" xmlns:r="http://schemas.openxmlformats.org/officeDocument/2006/relationships" xmlns:p="http://schemas.openxmlformats.org/presentationml/2006/main">
  <p:tag name="TIMING" val="|0.8|1.2|1.4|1|1|1|0.9|1|1|1.1"/>
</p:tagLst>
</file>

<file path=ppt/tags/tag16.xml><?xml version="1.0" encoding="utf-8"?>
<p:tagLst xmlns:a="http://schemas.openxmlformats.org/drawingml/2006/main" xmlns:r="http://schemas.openxmlformats.org/officeDocument/2006/relationships" xmlns:p="http://schemas.openxmlformats.org/presentationml/2006/main">
  <p:tag name="TIMING" val="|0.5|1.1|1.1"/>
</p:tagLst>
</file>

<file path=ppt/tags/tag17.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0.7|1.2"/>
</p:tagLst>
</file>

<file path=ppt/tags/tag3.xml><?xml version="1.0" encoding="utf-8"?>
<p:tagLst xmlns:a="http://schemas.openxmlformats.org/drawingml/2006/main" xmlns:r="http://schemas.openxmlformats.org/officeDocument/2006/relationships" xmlns:p="http://schemas.openxmlformats.org/presentationml/2006/main">
  <p:tag name="TIMING" val="|0.8|1.6"/>
</p:tagLst>
</file>

<file path=ppt/tags/tag4.xml><?xml version="1.0" encoding="utf-8"?>
<p:tagLst xmlns:a="http://schemas.openxmlformats.org/drawingml/2006/main" xmlns:r="http://schemas.openxmlformats.org/officeDocument/2006/relationships" xmlns:p="http://schemas.openxmlformats.org/presentationml/2006/main">
  <p:tag name="TIMING" val="|0.9|1.1"/>
</p:tagLst>
</file>

<file path=ppt/tags/tag5.xml><?xml version="1.0" encoding="utf-8"?>
<p:tagLst xmlns:a="http://schemas.openxmlformats.org/drawingml/2006/main" xmlns:r="http://schemas.openxmlformats.org/officeDocument/2006/relationships" xmlns:p="http://schemas.openxmlformats.org/presentationml/2006/main">
  <p:tag name="TIMING" val="|0.7|1.2|1.7"/>
</p:tagLst>
</file>

<file path=ppt/tags/tag6.xml><?xml version="1.0" encoding="utf-8"?>
<p:tagLst xmlns:a="http://schemas.openxmlformats.org/drawingml/2006/main" xmlns:r="http://schemas.openxmlformats.org/officeDocument/2006/relationships" xmlns:p="http://schemas.openxmlformats.org/presentationml/2006/main">
  <p:tag name="TIMING" val="|0.9|1.8"/>
</p:tagLst>
</file>

<file path=ppt/tags/tag7.xml><?xml version="1.0" encoding="utf-8"?>
<p:tagLst xmlns:a="http://schemas.openxmlformats.org/drawingml/2006/main" xmlns:r="http://schemas.openxmlformats.org/officeDocument/2006/relationships" xmlns:p="http://schemas.openxmlformats.org/presentationml/2006/main">
  <p:tag name="TIMING" val="|0.9|1|20.9"/>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0.6|1.6|20.4"/>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939</Words>
  <Application>Microsoft Office PowerPoint</Application>
  <PresentationFormat>Personalizzato</PresentationFormat>
  <Paragraphs>57</Paragraphs>
  <Slides>17</Slides>
  <Notes>16</Notes>
  <HiddenSlides>0</HiddenSlides>
  <MMClips>18</MMClips>
  <ScaleCrop>false</ScaleCrop>
  <HeadingPairs>
    <vt:vector size="4" baseType="variant">
      <vt:variant>
        <vt:lpstr>Tema</vt:lpstr>
      </vt:variant>
      <vt:variant>
        <vt:i4>1</vt:i4>
      </vt:variant>
      <vt:variant>
        <vt:lpstr>Titoli diapositive</vt:lpstr>
      </vt:variant>
      <vt:variant>
        <vt:i4>17</vt:i4>
      </vt:variant>
    </vt:vector>
  </HeadingPairs>
  <TitlesOfParts>
    <vt:vector size="18"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MARY 96</dc:creator>
  <cp:lastModifiedBy>user</cp:lastModifiedBy>
  <cp:revision>22</cp:revision>
  <dcterms:created xsi:type="dcterms:W3CDTF">2012-07-30T23:18:30Z</dcterms:created>
  <dcterms:modified xsi:type="dcterms:W3CDTF">2014-04-04T19:18:50Z</dcterms:modified>
</cp:coreProperties>
</file>