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km-K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34578" autoAdjust="0"/>
    <p:restoredTop sz="86379" autoAdjust="0"/>
  </p:normalViewPr>
  <p:slideViewPr>
    <p:cSldViewPr>
      <p:cViewPr>
        <p:scale>
          <a:sx n="61" d="100"/>
          <a:sy n="61" d="100"/>
        </p:scale>
        <p:origin x="-1098"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m-KH"/>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1F5940-F5B6-4DC6-B852-E3AB4740ED1D}" type="datetimeFigureOut">
              <a:rPr lang="km-KH" smtClean="0"/>
              <a:pPr/>
              <a:t>2014-04-16</a:t>
            </a:fld>
            <a:endParaRPr lang="km-KH"/>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m-KH"/>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km-KH"/>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m-KH"/>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2E03BC-16B6-4495-8604-0959C7C44AB9}" type="slidenum">
              <a:rPr lang="km-KH" smtClean="0"/>
              <a:pPr/>
              <a:t>‹N›</a:t>
            </a:fld>
            <a:endParaRPr lang="km-K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km-KH" dirty="0"/>
          </a:p>
        </p:txBody>
      </p:sp>
      <p:sp>
        <p:nvSpPr>
          <p:cNvPr id="4" name="Segnaposto numero diapositiva 3"/>
          <p:cNvSpPr>
            <a:spLocks noGrp="1"/>
          </p:cNvSpPr>
          <p:nvPr>
            <p:ph type="sldNum" sz="quarter" idx="10"/>
          </p:nvPr>
        </p:nvSpPr>
        <p:spPr/>
        <p:txBody>
          <a:bodyPr/>
          <a:lstStyle/>
          <a:p>
            <a:fld id="{012E03BC-16B6-4495-8604-0959C7C44AB9}" type="slidenum">
              <a:rPr lang="km-KH" smtClean="0"/>
              <a:pPr/>
              <a:t>1</a:t>
            </a:fld>
            <a:endParaRPr lang="km-K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smtClean="0"/>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7" name="Segnaposto data 6"/>
          <p:cNvSpPr>
            <a:spLocks noGrp="1"/>
          </p:cNvSpPr>
          <p:nvPr>
            <p:ph type="dt" sz="half" idx="10"/>
          </p:nvPr>
        </p:nvSpPr>
        <p:spPr/>
        <p:txBody>
          <a:bodyPr/>
          <a:lstStyle>
            <a:extLst/>
          </a:lstStyle>
          <a:p>
            <a:fld id="{92DC4D1A-87F3-4F8D-891F-793C51F0FB0B}" type="datetimeFigureOut">
              <a:rPr lang="km-KH" smtClean="0"/>
              <a:pPr/>
              <a:t>2014-04-16</a:t>
            </a:fld>
            <a:endParaRPr lang="km-KH"/>
          </a:p>
        </p:txBody>
      </p:sp>
      <p:sp>
        <p:nvSpPr>
          <p:cNvPr id="20" name="Segnaposto piè di pagina 19"/>
          <p:cNvSpPr>
            <a:spLocks noGrp="1"/>
          </p:cNvSpPr>
          <p:nvPr>
            <p:ph type="ftr" sz="quarter" idx="11"/>
          </p:nvPr>
        </p:nvSpPr>
        <p:spPr/>
        <p:txBody>
          <a:bodyPr/>
          <a:lstStyle>
            <a:extLst/>
          </a:lstStyle>
          <a:p>
            <a:endParaRPr lang="km-KH"/>
          </a:p>
        </p:txBody>
      </p:sp>
      <p:sp>
        <p:nvSpPr>
          <p:cNvPr id="10" name="Segnaposto numero diapositiva 9"/>
          <p:cNvSpPr>
            <a:spLocks noGrp="1"/>
          </p:cNvSpPr>
          <p:nvPr>
            <p:ph type="sldNum" sz="quarter" idx="12"/>
          </p:nvPr>
        </p:nvSpPr>
        <p:spPr/>
        <p:txBody>
          <a:bodyPr/>
          <a:lstStyle>
            <a:extLst/>
          </a:lstStyle>
          <a:p>
            <a:fld id="{E5AE5F9C-455A-4320-918C-4997C21417AD}" type="slidenum">
              <a:rPr lang="km-KH" smtClean="0"/>
              <a:pPr/>
              <a:t>‹N›</a:t>
            </a:fld>
            <a:endParaRPr lang="km-KH"/>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92DC4D1A-87F3-4F8D-891F-793C51F0FB0B}" type="datetimeFigureOut">
              <a:rPr lang="km-KH" smtClean="0"/>
              <a:pPr/>
              <a:t>2014-04-16</a:t>
            </a:fld>
            <a:endParaRPr lang="km-KH"/>
          </a:p>
        </p:txBody>
      </p:sp>
      <p:sp>
        <p:nvSpPr>
          <p:cNvPr id="5" name="Segnaposto piè di pagina 4"/>
          <p:cNvSpPr>
            <a:spLocks noGrp="1"/>
          </p:cNvSpPr>
          <p:nvPr>
            <p:ph type="ftr" sz="quarter" idx="11"/>
          </p:nvPr>
        </p:nvSpPr>
        <p:spPr/>
        <p:txBody>
          <a:bodyPr/>
          <a:lstStyle>
            <a:extLst/>
          </a:lstStyle>
          <a:p>
            <a:endParaRPr lang="km-KH"/>
          </a:p>
        </p:txBody>
      </p:sp>
      <p:sp>
        <p:nvSpPr>
          <p:cNvPr id="6" name="Segnaposto numero diapositiva 5"/>
          <p:cNvSpPr>
            <a:spLocks noGrp="1"/>
          </p:cNvSpPr>
          <p:nvPr>
            <p:ph type="sldNum" sz="quarter" idx="12"/>
          </p:nvPr>
        </p:nvSpPr>
        <p:spPr/>
        <p:txBody>
          <a:bodyPr/>
          <a:lstStyle>
            <a:extLst/>
          </a:lstStyle>
          <a:p>
            <a:fld id="{E5AE5F9C-455A-4320-918C-4997C21417AD}" type="slidenum">
              <a:rPr lang="km-KH" smtClean="0"/>
              <a:pPr/>
              <a:t>‹N›</a:t>
            </a:fld>
            <a:endParaRPr lang="km-K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92DC4D1A-87F3-4F8D-891F-793C51F0FB0B}" type="datetimeFigureOut">
              <a:rPr lang="km-KH" smtClean="0"/>
              <a:pPr/>
              <a:t>2014-04-16</a:t>
            </a:fld>
            <a:endParaRPr lang="km-KH"/>
          </a:p>
        </p:txBody>
      </p:sp>
      <p:sp>
        <p:nvSpPr>
          <p:cNvPr id="5" name="Segnaposto piè di pagina 4"/>
          <p:cNvSpPr>
            <a:spLocks noGrp="1"/>
          </p:cNvSpPr>
          <p:nvPr>
            <p:ph type="ftr" sz="quarter" idx="11"/>
          </p:nvPr>
        </p:nvSpPr>
        <p:spPr/>
        <p:txBody>
          <a:bodyPr/>
          <a:lstStyle>
            <a:extLst/>
          </a:lstStyle>
          <a:p>
            <a:endParaRPr lang="km-KH"/>
          </a:p>
        </p:txBody>
      </p:sp>
      <p:sp>
        <p:nvSpPr>
          <p:cNvPr id="6" name="Segnaposto numero diapositiva 5"/>
          <p:cNvSpPr>
            <a:spLocks noGrp="1"/>
          </p:cNvSpPr>
          <p:nvPr>
            <p:ph type="sldNum" sz="quarter" idx="12"/>
          </p:nvPr>
        </p:nvSpPr>
        <p:spPr/>
        <p:txBody>
          <a:bodyPr/>
          <a:lstStyle>
            <a:extLst/>
          </a:lstStyle>
          <a:p>
            <a:fld id="{E5AE5F9C-455A-4320-918C-4997C21417AD}" type="slidenum">
              <a:rPr lang="km-KH" smtClean="0"/>
              <a:pPr/>
              <a:t>‹N›</a:t>
            </a:fld>
            <a:endParaRPr lang="km-K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92DC4D1A-87F3-4F8D-891F-793C51F0FB0B}" type="datetimeFigureOut">
              <a:rPr lang="km-KH" smtClean="0"/>
              <a:pPr/>
              <a:t>2014-04-16</a:t>
            </a:fld>
            <a:endParaRPr lang="km-KH"/>
          </a:p>
        </p:txBody>
      </p:sp>
      <p:sp>
        <p:nvSpPr>
          <p:cNvPr id="5" name="Segnaposto piè di pagina 4"/>
          <p:cNvSpPr>
            <a:spLocks noGrp="1"/>
          </p:cNvSpPr>
          <p:nvPr>
            <p:ph type="ftr" sz="quarter" idx="11"/>
          </p:nvPr>
        </p:nvSpPr>
        <p:spPr/>
        <p:txBody>
          <a:bodyPr/>
          <a:lstStyle>
            <a:extLst/>
          </a:lstStyle>
          <a:p>
            <a:endParaRPr lang="km-KH"/>
          </a:p>
        </p:txBody>
      </p:sp>
      <p:sp>
        <p:nvSpPr>
          <p:cNvPr id="6" name="Segnaposto numero diapositiva 5"/>
          <p:cNvSpPr>
            <a:spLocks noGrp="1"/>
          </p:cNvSpPr>
          <p:nvPr>
            <p:ph type="sldNum" sz="quarter" idx="12"/>
          </p:nvPr>
        </p:nvSpPr>
        <p:spPr/>
        <p:txBody>
          <a:bodyPr/>
          <a:lstStyle>
            <a:extLst/>
          </a:lstStyle>
          <a:p>
            <a:fld id="{E5AE5F9C-455A-4320-918C-4997C21417AD}" type="slidenum">
              <a:rPr lang="km-KH" smtClean="0"/>
              <a:pPr/>
              <a:t>‹N›</a:t>
            </a:fld>
            <a:endParaRPr lang="km-K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92DC4D1A-87F3-4F8D-891F-793C51F0FB0B}" type="datetimeFigureOut">
              <a:rPr lang="km-KH" smtClean="0"/>
              <a:pPr/>
              <a:t>2014-04-16</a:t>
            </a:fld>
            <a:endParaRPr lang="km-KH"/>
          </a:p>
        </p:txBody>
      </p:sp>
      <p:sp>
        <p:nvSpPr>
          <p:cNvPr id="5" name="Segnaposto piè di pagina 4"/>
          <p:cNvSpPr>
            <a:spLocks noGrp="1"/>
          </p:cNvSpPr>
          <p:nvPr>
            <p:ph type="ftr" sz="quarter" idx="11"/>
          </p:nvPr>
        </p:nvSpPr>
        <p:spPr/>
        <p:txBody>
          <a:bodyPr/>
          <a:lstStyle>
            <a:extLst/>
          </a:lstStyle>
          <a:p>
            <a:endParaRPr lang="km-KH"/>
          </a:p>
        </p:txBody>
      </p:sp>
      <p:sp>
        <p:nvSpPr>
          <p:cNvPr id="6" name="Segnaposto numero diapositiva 5"/>
          <p:cNvSpPr>
            <a:spLocks noGrp="1"/>
          </p:cNvSpPr>
          <p:nvPr>
            <p:ph type="sldNum" sz="quarter" idx="12"/>
          </p:nvPr>
        </p:nvSpPr>
        <p:spPr/>
        <p:txBody>
          <a:bodyPr/>
          <a:lstStyle>
            <a:extLst/>
          </a:lstStyle>
          <a:p>
            <a:fld id="{E5AE5F9C-455A-4320-918C-4997C21417AD}" type="slidenum">
              <a:rPr lang="km-KH" smtClean="0"/>
              <a:pPr/>
              <a:t>‹N›</a:t>
            </a:fld>
            <a:endParaRPr lang="km-KH"/>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92DC4D1A-87F3-4F8D-891F-793C51F0FB0B}" type="datetimeFigureOut">
              <a:rPr lang="km-KH" smtClean="0"/>
              <a:pPr/>
              <a:t>2014-04-16</a:t>
            </a:fld>
            <a:endParaRPr lang="km-KH"/>
          </a:p>
        </p:txBody>
      </p:sp>
      <p:sp>
        <p:nvSpPr>
          <p:cNvPr id="6" name="Segnaposto piè di pagina 5"/>
          <p:cNvSpPr>
            <a:spLocks noGrp="1"/>
          </p:cNvSpPr>
          <p:nvPr>
            <p:ph type="ftr" sz="quarter" idx="11"/>
          </p:nvPr>
        </p:nvSpPr>
        <p:spPr/>
        <p:txBody>
          <a:bodyPr/>
          <a:lstStyle>
            <a:extLst/>
          </a:lstStyle>
          <a:p>
            <a:endParaRPr lang="km-KH"/>
          </a:p>
        </p:txBody>
      </p:sp>
      <p:sp>
        <p:nvSpPr>
          <p:cNvPr id="7" name="Segnaposto numero diapositiva 6"/>
          <p:cNvSpPr>
            <a:spLocks noGrp="1"/>
          </p:cNvSpPr>
          <p:nvPr>
            <p:ph type="sldNum" sz="quarter" idx="12"/>
          </p:nvPr>
        </p:nvSpPr>
        <p:spPr/>
        <p:txBody>
          <a:bodyPr/>
          <a:lstStyle>
            <a:extLst/>
          </a:lstStyle>
          <a:p>
            <a:fld id="{E5AE5F9C-455A-4320-918C-4997C21417AD}" type="slidenum">
              <a:rPr lang="km-KH" smtClean="0"/>
              <a:pPr/>
              <a:t>‹N›</a:t>
            </a:fld>
            <a:endParaRPr lang="km-K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92DC4D1A-87F3-4F8D-891F-793C51F0FB0B}" type="datetimeFigureOut">
              <a:rPr lang="km-KH" smtClean="0"/>
              <a:pPr/>
              <a:t>2014-04-16</a:t>
            </a:fld>
            <a:endParaRPr lang="km-KH"/>
          </a:p>
        </p:txBody>
      </p:sp>
      <p:sp>
        <p:nvSpPr>
          <p:cNvPr id="8" name="Segnaposto piè di pagina 7"/>
          <p:cNvSpPr>
            <a:spLocks noGrp="1"/>
          </p:cNvSpPr>
          <p:nvPr>
            <p:ph type="ftr" sz="quarter" idx="11"/>
          </p:nvPr>
        </p:nvSpPr>
        <p:spPr/>
        <p:txBody>
          <a:bodyPr/>
          <a:lstStyle>
            <a:extLst/>
          </a:lstStyle>
          <a:p>
            <a:endParaRPr lang="km-KH"/>
          </a:p>
        </p:txBody>
      </p:sp>
      <p:sp>
        <p:nvSpPr>
          <p:cNvPr id="9" name="Segnaposto numero diapositiva 8"/>
          <p:cNvSpPr>
            <a:spLocks noGrp="1"/>
          </p:cNvSpPr>
          <p:nvPr>
            <p:ph type="sldNum" sz="quarter" idx="12"/>
          </p:nvPr>
        </p:nvSpPr>
        <p:spPr/>
        <p:txBody>
          <a:bodyPr/>
          <a:lstStyle>
            <a:extLst/>
          </a:lstStyle>
          <a:p>
            <a:fld id="{E5AE5F9C-455A-4320-918C-4997C21417AD}" type="slidenum">
              <a:rPr lang="km-KH" smtClean="0"/>
              <a:pPr/>
              <a:t>‹N›</a:t>
            </a:fld>
            <a:endParaRPr lang="km-K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92DC4D1A-87F3-4F8D-891F-793C51F0FB0B}" type="datetimeFigureOut">
              <a:rPr lang="km-KH" smtClean="0"/>
              <a:pPr/>
              <a:t>2014-04-16</a:t>
            </a:fld>
            <a:endParaRPr lang="km-KH"/>
          </a:p>
        </p:txBody>
      </p:sp>
      <p:sp>
        <p:nvSpPr>
          <p:cNvPr id="4" name="Segnaposto piè di pagina 3"/>
          <p:cNvSpPr>
            <a:spLocks noGrp="1"/>
          </p:cNvSpPr>
          <p:nvPr>
            <p:ph type="ftr" sz="quarter" idx="11"/>
          </p:nvPr>
        </p:nvSpPr>
        <p:spPr/>
        <p:txBody>
          <a:bodyPr/>
          <a:lstStyle>
            <a:extLst/>
          </a:lstStyle>
          <a:p>
            <a:endParaRPr lang="km-KH"/>
          </a:p>
        </p:txBody>
      </p:sp>
      <p:sp>
        <p:nvSpPr>
          <p:cNvPr id="5" name="Segnaposto numero diapositiva 4"/>
          <p:cNvSpPr>
            <a:spLocks noGrp="1"/>
          </p:cNvSpPr>
          <p:nvPr>
            <p:ph type="sldNum" sz="quarter" idx="12"/>
          </p:nvPr>
        </p:nvSpPr>
        <p:spPr/>
        <p:txBody>
          <a:bodyPr/>
          <a:lstStyle>
            <a:extLst/>
          </a:lstStyle>
          <a:p>
            <a:fld id="{E5AE5F9C-455A-4320-918C-4997C21417AD}" type="slidenum">
              <a:rPr lang="km-KH" smtClean="0"/>
              <a:pPr/>
              <a:t>‹N›</a:t>
            </a:fld>
            <a:endParaRPr lang="km-K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Segnaposto data 1"/>
          <p:cNvSpPr>
            <a:spLocks noGrp="1"/>
          </p:cNvSpPr>
          <p:nvPr>
            <p:ph type="dt" sz="half" idx="10"/>
          </p:nvPr>
        </p:nvSpPr>
        <p:spPr/>
        <p:txBody>
          <a:bodyPr/>
          <a:lstStyle>
            <a:extLst/>
          </a:lstStyle>
          <a:p>
            <a:fld id="{92DC4D1A-87F3-4F8D-891F-793C51F0FB0B}" type="datetimeFigureOut">
              <a:rPr lang="km-KH" smtClean="0"/>
              <a:pPr/>
              <a:t>2014-04-16</a:t>
            </a:fld>
            <a:endParaRPr lang="km-KH"/>
          </a:p>
        </p:txBody>
      </p:sp>
      <p:sp>
        <p:nvSpPr>
          <p:cNvPr id="3" name="Segnaposto piè di pagina 2"/>
          <p:cNvSpPr>
            <a:spLocks noGrp="1"/>
          </p:cNvSpPr>
          <p:nvPr>
            <p:ph type="ftr" sz="quarter" idx="11"/>
          </p:nvPr>
        </p:nvSpPr>
        <p:spPr/>
        <p:txBody>
          <a:bodyPr/>
          <a:lstStyle>
            <a:extLst/>
          </a:lstStyle>
          <a:p>
            <a:endParaRPr lang="km-KH"/>
          </a:p>
        </p:txBody>
      </p:sp>
      <p:sp>
        <p:nvSpPr>
          <p:cNvPr id="4" name="Segnaposto numero diapositiva 3"/>
          <p:cNvSpPr>
            <a:spLocks noGrp="1"/>
          </p:cNvSpPr>
          <p:nvPr>
            <p:ph type="sldNum" sz="quarter" idx="12"/>
          </p:nvPr>
        </p:nvSpPr>
        <p:spPr/>
        <p:txBody>
          <a:bodyPr/>
          <a:lstStyle>
            <a:extLst/>
          </a:lstStyle>
          <a:p>
            <a:fld id="{E5AE5F9C-455A-4320-918C-4997C21417AD}" type="slidenum">
              <a:rPr lang="km-KH" smtClean="0"/>
              <a:pPr/>
              <a:t>‹N›</a:t>
            </a:fld>
            <a:endParaRPr lang="km-KH"/>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92DC4D1A-87F3-4F8D-891F-793C51F0FB0B}" type="datetimeFigureOut">
              <a:rPr lang="km-KH" smtClean="0"/>
              <a:pPr/>
              <a:t>2014-04-16</a:t>
            </a:fld>
            <a:endParaRPr lang="km-KH"/>
          </a:p>
        </p:txBody>
      </p:sp>
      <p:sp>
        <p:nvSpPr>
          <p:cNvPr id="6" name="Segnaposto piè di pagina 5"/>
          <p:cNvSpPr>
            <a:spLocks noGrp="1"/>
          </p:cNvSpPr>
          <p:nvPr>
            <p:ph type="ftr" sz="quarter" idx="11"/>
          </p:nvPr>
        </p:nvSpPr>
        <p:spPr/>
        <p:txBody>
          <a:bodyPr/>
          <a:lstStyle>
            <a:extLst/>
          </a:lstStyle>
          <a:p>
            <a:endParaRPr lang="km-KH"/>
          </a:p>
        </p:txBody>
      </p:sp>
      <p:sp>
        <p:nvSpPr>
          <p:cNvPr id="7" name="Segnaposto numero diapositiva 6"/>
          <p:cNvSpPr>
            <a:spLocks noGrp="1"/>
          </p:cNvSpPr>
          <p:nvPr>
            <p:ph type="sldNum" sz="quarter" idx="12"/>
          </p:nvPr>
        </p:nvSpPr>
        <p:spPr/>
        <p:txBody>
          <a:bodyPr/>
          <a:lstStyle>
            <a:extLst/>
          </a:lstStyle>
          <a:p>
            <a:fld id="{E5AE5F9C-455A-4320-918C-4997C21417AD}" type="slidenum">
              <a:rPr lang="km-KH" smtClean="0"/>
              <a:pPr/>
              <a:t>‹N›</a:t>
            </a:fld>
            <a:endParaRPr lang="km-K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extLst/>
          </a:lstStyle>
          <a:p>
            <a:fld id="{92DC4D1A-87F3-4F8D-891F-793C51F0FB0B}" type="datetimeFigureOut">
              <a:rPr lang="km-KH" smtClean="0"/>
              <a:pPr/>
              <a:t>2014-04-16</a:t>
            </a:fld>
            <a:endParaRPr lang="km-KH"/>
          </a:p>
        </p:txBody>
      </p:sp>
      <p:sp>
        <p:nvSpPr>
          <p:cNvPr id="6" name="Segnaposto piè di pagina 5"/>
          <p:cNvSpPr>
            <a:spLocks noGrp="1"/>
          </p:cNvSpPr>
          <p:nvPr>
            <p:ph type="ftr" sz="quarter" idx="11"/>
          </p:nvPr>
        </p:nvSpPr>
        <p:spPr/>
        <p:txBody>
          <a:bodyPr/>
          <a:lstStyle>
            <a:extLst/>
          </a:lstStyle>
          <a:p>
            <a:endParaRPr lang="km-KH"/>
          </a:p>
        </p:txBody>
      </p:sp>
      <p:sp>
        <p:nvSpPr>
          <p:cNvPr id="7" name="Segnaposto numero diapositiva 6"/>
          <p:cNvSpPr>
            <a:spLocks noGrp="1"/>
          </p:cNvSpPr>
          <p:nvPr>
            <p:ph type="sldNum" sz="quarter" idx="12"/>
          </p:nvPr>
        </p:nvSpPr>
        <p:spPr/>
        <p:txBody>
          <a:bodyPr/>
          <a:lstStyle>
            <a:extLst/>
          </a:lstStyle>
          <a:p>
            <a:fld id="{E5AE5F9C-455A-4320-918C-4997C21417AD}" type="slidenum">
              <a:rPr lang="km-KH" smtClean="0"/>
              <a:pPr/>
              <a:t>‹N›</a:t>
            </a:fld>
            <a:endParaRPr lang="km-KH"/>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dirty="0" smtClean="0"/>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it-IT" smtClean="0"/>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2DC4D1A-87F3-4F8D-891F-793C51F0FB0B}" type="datetimeFigureOut">
              <a:rPr lang="km-KH" smtClean="0"/>
              <a:pPr/>
              <a:t>2014-04-16</a:t>
            </a:fld>
            <a:endParaRPr lang="km-KH"/>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km-KH"/>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5AE5F9C-455A-4320-918C-4997C21417AD}" type="slidenum">
              <a:rPr lang="km-KH" smtClean="0"/>
              <a:pPr/>
              <a:t>‹N›</a:t>
            </a:fld>
            <a:endParaRPr lang="km-KH"/>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t.wikipedia.org/wiki/Fonte_energeti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857356" y="-428652"/>
            <a:ext cx="7643866" cy="1428736"/>
          </a:xfrm>
        </p:spPr>
        <p:txBody>
          <a:bodyPr>
            <a:normAutofit/>
          </a:bodyPr>
          <a:lstStyle/>
          <a:p>
            <a:r>
              <a:rPr lang="it-IT" sz="6600" dirty="0" smtClean="0">
                <a:latin typeface="Algerian" pitchFamily="82" charset="0"/>
              </a:rPr>
              <a:t>Casa PASSIVA</a:t>
            </a:r>
            <a:endParaRPr lang="km-KH" sz="6600" dirty="0">
              <a:latin typeface="Algerian" pitchFamily="82" charset="0"/>
            </a:endParaRPr>
          </a:p>
        </p:txBody>
      </p:sp>
      <p:sp>
        <p:nvSpPr>
          <p:cNvPr id="3" name="Sottotitolo 2"/>
          <p:cNvSpPr>
            <a:spLocks noGrp="1"/>
          </p:cNvSpPr>
          <p:nvPr>
            <p:ph type="subTitle" idx="1"/>
          </p:nvPr>
        </p:nvSpPr>
        <p:spPr>
          <a:xfrm>
            <a:off x="1071506" y="857232"/>
            <a:ext cx="8072494" cy="5000660"/>
          </a:xfrm>
        </p:spPr>
        <p:txBody>
          <a:bodyPr>
            <a:normAutofit/>
          </a:bodyPr>
          <a:lstStyle/>
          <a:p>
            <a:r>
              <a:rPr lang="it-IT" sz="1800" dirty="0">
                <a:solidFill>
                  <a:schemeClr val="tx1"/>
                </a:solidFill>
              </a:rPr>
              <a:t>La </a:t>
            </a:r>
            <a:r>
              <a:rPr lang="en-US" sz="1800" b="1" dirty="0">
                <a:solidFill>
                  <a:schemeClr val="tx1"/>
                </a:solidFill>
              </a:rPr>
              <a:t>casa passiva</a:t>
            </a:r>
            <a:r>
              <a:rPr lang="en-US" sz="1800" dirty="0">
                <a:solidFill>
                  <a:schemeClr val="tx1"/>
                </a:solidFill>
              </a:rPr>
              <a:t> è un'abitazione che assicura il benessere termico senza o con una minima </a:t>
            </a:r>
            <a:r>
              <a:rPr lang="en-US" sz="1800" dirty="0" smtClean="0">
                <a:solidFill>
                  <a:schemeClr val="tx1"/>
                </a:solidFill>
              </a:rPr>
              <a:t>fonte</a:t>
            </a:r>
            <a:r>
              <a:rPr lang="it-IT" sz="1800" dirty="0" smtClean="0">
                <a:solidFill>
                  <a:schemeClr val="tx1"/>
                </a:solidFill>
                <a:hlinkClick r:id="rId3" tooltip="Fonte energetica"/>
              </a:rPr>
              <a:t> </a:t>
            </a:r>
            <a:r>
              <a:rPr lang="it-IT" sz="1800" dirty="0" smtClean="0">
                <a:solidFill>
                  <a:schemeClr val="tx1"/>
                </a:solidFill>
              </a:rPr>
              <a:t>energetica</a:t>
            </a:r>
            <a:r>
              <a:rPr lang="it-IT" sz="1800" dirty="0">
                <a:solidFill>
                  <a:schemeClr val="tx1"/>
                </a:solidFill>
              </a:rPr>
              <a:t> di </a:t>
            </a:r>
            <a:r>
              <a:rPr lang="it-IT" sz="1800" dirty="0" smtClean="0">
                <a:solidFill>
                  <a:schemeClr val="tx1"/>
                </a:solidFill>
              </a:rPr>
              <a:t>riscaldamento</a:t>
            </a:r>
            <a:r>
              <a:rPr lang="it-IT" sz="1800" dirty="0">
                <a:solidFill>
                  <a:schemeClr val="tx1"/>
                </a:solidFill>
              </a:rPr>
              <a:t> interna </a:t>
            </a:r>
            <a:r>
              <a:rPr lang="it-IT" sz="1800" dirty="0" smtClean="0">
                <a:solidFill>
                  <a:schemeClr val="tx1"/>
                </a:solidFill>
              </a:rPr>
              <a:t>all'edificio. </a:t>
            </a:r>
            <a:r>
              <a:rPr lang="it-IT" sz="1800" dirty="0">
                <a:solidFill>
                  <a:schemeClr val="tx1"/>
                </a:solidFill>
              </a:rPr>
              <a:t>La casa è detta </a:t>
            </a:r>
            <a:r>
              <a:rPr lang="it-IT" sz="1800" i="1" dirty="0">
                <a:solidFill>
                  <a:schemeClr val="tx1"/>
                </a:solidFill>
              </a:rPr>
              <a:t>passiva</a:t>
            </a:r>
            <a:r>
              <a:rPr lang="it-IT" sz="1800" dirty="0">
                <a:solidFill>
                  <a:schemeClr val="tx1"/>
                </a:solidFill>
              </a:rPr>
              <a:t> perché la somma degli apporti passivi di calore </a:t>
            </a:r>
            <a:r>
              <a:rPr lang="it-IT" sz="1800" dirty="0" smtClean="0">
                <a:solidFill>
                  <a:schemeClr val="tx1"/>
                </a:solidFill>
              </a:rPr>
              <a:t>dell’irraggiamento solare</a:t>
            </a:r>
            <a:r>
              <a:rPr lang="it-IT" sz="1800" dirty="0">
                <a:solidFill>
                  <a:schemeClr val="tx1"/>
                </a:solidFill>
              </a:rPr>
              <a:t> trasmessi dalle finestre e il </a:t>
            </a:r>
            <a:r>
              <a:rPr lang="it-IT" sz="1800" dirty="0" smtClean="0">
                <a:solidFill>
                  <a:schemeClr val="tx1"/>
                </a:solidFill>
              </a:rPr>
              <a:t>calore generato </a:t>
            </a:r>
            <a:r>
              <a:rPr lang="it-IT" sz="1800" dirty="0">
                <a:solidFill>
                  <a:schemeClr val="tx1"/>
                </a:solidFill>
              </a:rPr>
              <a:t>internamente all'edificio </a:t>
            </a:r>
            <a:r>
              <a:rPr lang="it-IT" sz="1800" dirty="0" smtClean="0">
                <a:solidFill>
                  <a:schemeClr val="tx1"/>
                </a:solidFill>
              </a:rPr>
              <a:t>da elettrodomestici</a:t>
            </a:r>
            <a:r>
              <a:rPr lang="it-IT" sz="1800" dirty="0">
                <a:solidFill>
                  <a:schemeClr val="tx1"/>
                </a:solidFill>
              </a:rPr>
              <a:t> e dagli occupanti stessi sono quasi sufficienti a compensare le perdite dell'involucro durante la stagione fredda.</a:t>
            </a:r>
            <a:r>
              <a:rPr lang="en-US" sz="1800" dirty="0">
                <a:solidFill>
                  <a:schemeClr val="tx1"/>
                </a:solidFill>
              </a:rPr>
              <a:t> </a:t>
            </a:r>
            <a:r>
              <a:rPr lang="it-IT" sz="1800" dirty="0">
                <a:solidFill>
                  <a:schemeClr val="tx1"/>
                </a:solidFill>
              </a:rPr>
              <a:t>Edifici passivi possono essere realizzati in ogni materiale di costruzione: </a:t>
            </a:r>
            <a:r>
              <a:rPr lang="it-IT" sz="1800" dirty="0" smtClean="0">
                <a:solidFill>
                  <a:srgbClr val="C00000"/>
                </a:solidFill>
              </a:rPr>
              <a:t>legno strutturale</a:t>
            </a:r>
            <a:r>
              <a:rPr lang="it-IT" sz="1800" dirty="0" smtClean="0">
                <a:solidFill>
                  <a:schemeClr val="tx1"/>
                </a:solidFill>
              </a:rPr>
              <a:t>, </a:t>
            </a:r>
            <a:r>
              <a:rPr lang="it-IT" sz="1800" dirty="0">
                <a:solidFill>
                  <a:srgbClr val="C00000"/>
                </a:solidFill>
              </a:rPr>
              <a:t>mattone</a:t>
            </a:r>
            <a:r>
              <a:rPr lang="it-IT" sz="1800" dirty="0">
                <a:solidFill>
                  <a:schemeClr val="tx1"/>
                </a:solidFill>
              </a:rPr>
              <a:t>, </a:t>
            </a:r>
            <a:r>
              <a:rPr lang="it-IT" sz="1800" dirty="0">
                <a:solidFill>
                  <a:srgbClr val="C00000"/>
                </a:solidFill>
              </a:rPr>
              <a:t>cemento armato</a:t>
            </a:r>
            <a:r>
              <a:rPr lang="it-IT" sz="1800" dirty="0">
                <a:solidFill>
                  <a:schemeClr val="tx1"/>
                </a:solidFill>
              </a:rPr>
              <a:t>. L'energia necessaria a </a:t>
            </a:r>
            <a:r>
              <a:rPr lang="it-IT" sz="1800" dirty="0" smtClean="0">
                <a:solidFill>
                  <a:srgbClr val="C00000"/>
                </a:solidFill>
              </a:rPr>
              <a:t>pannelli solari </a:t>
            </a:r>
            <a:r>
              <a:rPr lang="it-IT" sz="1800" dirty="0" smtClean="0">
                <a:solidFill>
                  <a:schemeClr val="tx1"/>
                </a:solidFill>
              </a:rPr>
              <a:t>o </a:t>
            </a:r>
            <a:r>
              <a:rPr lang="it-IT" sz="1800" dirty="0" smtClean="0">
                <a:solidFill>
                  <a:srgbClr val="C00000"/>
                </a:solidFill>
              </a:rPr>
              <a:t>pompa di calore</a:t>
            </a:r>
            <a:r>
              <a:rPr lang="it-IT" sz="1800" dirty="0">
                <a:solidFill>
                  <a:schemeClr val="tx1"/>
                </a:solidFill>
              </a:rPr>
              <a:t> per riscaldare l'aria dell'impianto di </a:t>
            </a:r>
            <a:r>
              <a:rPr lang="it-IT" sz="1800" dirty="0" smtClean="0">
                <a:solidFill>
                  <a:schemeClr val="tx1"/>
                </a:solidFill>
              </a:rPr>
              <a:t>ventilazione controllata a recupepareggiare il bilancio termico dell'edificio è tipicamente fornita con sistemi non convenzionali (es. ro energetico).</a:t>
            </a:r>
            <a:r>
              <a:rPr lang="en-US" sz="1800" dirty="0" smtClean="0">
                <a:solidFill>
                  <a:schemeClr val="tx1"/>
                </a:solidFill>
              </a:rPr>
              <a:t> Queste prestazioni si ottengono con una progettazione</a:t>
            </a:r>
            <a:r>
              <a:rPr lang="it-IT" sz="1800" dirty="0">
                <a:solidFill>
                  <a:schemeClr val="tx1"/>
                </a:solidFill>
              </a:rPr>
              <a:t> molto attenta, specie nei riguardi del sole, con l'adozione di </a:t>
            </a:r>
            <a:r>
              <a:rPr lang="it-IT" sz="1800" dirty="0" smtClean="0">
                <a:solidFill>
                  <a:schemeClr val="tx1"/>
                </a:solidFill>
              </a:rPr>
              <a:t>isolamento termico </a:t>
            </a:r>
            <a:r>
              <a:rPr lang="it-IT" sz="1800" dirty="0">
                <a:solidFill>
                  <a:schemeClr val="tx1"/>
                </a:solidFill>
              </a:rPr>
              <a:t> ad altissime prestazioni su murature perimetrali, tetto e superfici vetrate e mediante l'adozione di sistemi </a:t>
            </a:r>
            <a:r>
              <a:rPr lang="it-IT" sz="1800" dirty="0" smtClean="0">
                <a:solidFill>
                  <a:schemeClr val="tx1"/>
                </a:solidFill>
              </a:rPr>
              <a:t>di ventilazione controllata a recupero energetico.</a:t>
            </a:r>
            <a:endParaRPr lang="km-KH" sz="1800" dirty="0">
              <a:solidFill>
                <a:schemeClr val="tx1"/>
              </a:solidFill>
            </a:endParaRPr>
          </a:p>
        </p:txBody>
      </p:sp>
      <p:pic>
        <p:nvPicPr>
          <p:cNvPr id="4" name="Immagine 3" descr="images.jpg"/>
          <p:cNvPicPr>
            <a:picLocks noChangeAspect="1"/>
          </p:cNvPicPr>
          <p:nvPr/>
        </p:nvPicPr>
        <p:blipFill>
          <a:blip r:embed="rId4" cstate="print"/>
          <a:stretch>
            <a:fillRect/>
          </a:stretch>
        </p:blipFill>
        <p:spPr>
          <a:xfrm>
            <a:off x="5528922" y="4365104"/>
            <a:ext cx="3615078" cy="2492896"/>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0"/>
            <a:ext cx="7498080" cy="1417638"/>
          </a:xfrm>
        </p:spPr>
        <p:txBody>
          <a:bodyPr>
            <a:normAutofit fontScale="90000"/>
          </a:bodyPr>
          <a:lstStyle/>
          <a:p>
            <a:r>
              <a:rPr lang="it-IT" sz="7300" dirty="0" smtClean="0">
                <a:latin typeface="Algerian" pitchFamily="82" charset="0"/>
              </a:rPr>
              <a:t>Impianti eolici</a:t>
            </a:r>
            <a:r>
              <a:rPr lang="it-IT" dirty="0" smtClean="0"/>
              <a:t/>
            </a:r>
            <a:br>
              <a:rPr lang="it-IT" dirty="0" smtClean="0"/>
            </a:br>
            <a:endParaRPr lang="it-IT" dirty="0"/>
          </a:p>
        </p:txBody>
      </p:sp>
      <p:sp>
        <p:nvSpPr>
          <p:cNvPr id="3" name="Segnaposto contenuto 2"/>
          <p:cNvSpPr>
            <a:spLocks noGrp="1"/>
          </p:cNvSpPr>
          <p:nvPr>
            <p:ph idx="1"/>
          </p:nvPr>
        </p:nvSpPr>
        <p:spPr>
          <a:xfrm>
            <a:off x="1071538" y="928670"/>
            <a:ext cx="7862150" cy="5319730"/>
          </a:xfrm>
        </p:spPr>
        <p:txBody>
          <a:bodyPr>
            <a:noAutofit/>
          </a:bodyPr>
          <a:lstStyle/>
          <a:p>
            <a:pPr>
              <a:buNone/>
            </a:pPr>
            <a:r>
              <a:rPr lang="it-IT" sz="1800" dirty="0" smtClean="0"/>
              <a:t>Il generatore eolico o aerogeneratore può essere considerato la moderna versione dei tradizionali mulini a vento. Tutti i generatori eolici ad asse orizzontale, al di là delle taglie e dei modelli, presentano tre componenti fondamentali:</a:t>
            </a:r>
          </a:p>
          <a:p>
            <a:r>
              <a:rPr lang="it-IT" sz="1800" dirty="0" smtClean="0"/>
              <a:t>La torre: ha il compito di sostenere il peso di navicella e rotore e di resistere a tutte le sollecitazioni. </a:t>
            </a:r>
          </a:p>
          <a:p>
            <a:r>
              <a:rPr lang="it-IT" sz="1800" dirty="0" smtClean="0"/>
              <a:t>La navicella sostiene il mozzo del rotore e contiene al proprio interno l'albero di trasmissione, il generatore elettrico e i  sistemi di controllo. </a:t>
            </a:r>
          </a:p>
          <a:p>
            <a:r>
              <a:rPr lang="it-IT" sz="1800" dirty="0" smtClean="0"/>
              <a:t>Le pale della macchina (di norma tre) collegate a un mozzo, formano il rotore. Le pale sono realizzate solitamente in fibra di vetro o di carbonio</a:t>
            </a:r>
            <a:endParaRPr lang="it-IT" sz="1800" dirty="0"/>
          </a:p>
        </p:txBody>
      </p:sp>
      <p:pic>
        <p:nvPicPr>
          <p:cNvPr id="4" name="Immagine 3" descr="energia_eolica_3.jpg"/>
          <p:cNvPicPr>
            <a:picLocks noChangeAspect="1"/>
          </p:cNvPicPr>
          <p:nvPr/>
        </p:nvPicPr>
        <p:blipFill>
          <a:blip r:embed="rId2" cstate="print"/>
          <a:stretch>
            <a:fillRect/>
          </a:stretch>
        </p:blipFill>
        <p:spPr>
          <a:xfrm>
            <a:off x="5286380" y="4033207"/>
            <a:ext cx="3875480" cy="282479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1538" y="0"/>
            <a:ext cx="7862150" cy="1417638"/>
          </a:xfrm>
        </p:spPr>
        <p:txBody>
          <a:bodyPr>
            <a:normAutofit/>
          </a:bodyPr>
          <a:lstStyle/>
          <a:p>
            <a:pPr algn="ctr"/>
            <a:r>
              <a:rPr lang="it-IT" sz="6600" dirty="0" smtClean="0">
                <a:latin typeface="Algerian" pitchFamily="82" charset="0"/>
              </a:rPr>
              <a:t>Ventilazione </a:t>
            </a:r>
            <a:endParaRPr lang="it-IT" sz="6600" dirty="0">
              <a:latin typeface="Algerian" pitchFamily="82" charset="0"/>
            </a:endParaRPr>
          </a:p>
        </p:txBody>
      </p:sp>
      <p:sp>
        <p:nvSpPr>
          <p:cNvPr id="3" name="Segnaposto contenuto 2"/>
          <p:cNvSpPr>
            <a:spLocks noGrp="1"/>
          </p:cNvSpPr>
          <p:nvPr>
            <p:ph idx="1"/>
          </p:nvPr>
        </p:nvSpPr>
        <p:spPr>
          <a:xfrm>
            <a:off x="928662" y="1571612"/>
            <a:ext cx="8215338" cy="5286388"/>
          </a:xfrm>
        </p:spPr>
        <p:txBody>
          <a:bodyPr>
            <a:normAutofit/>
          </a:bodyPr>
          <a:lstStyle/>
          <a:p>
            <a:pPr>
              <a:buNone/>
            </a:pPr>
            <a:r>
              <a:rPr lang="it-IT" sz="1800" dirty="0" smtClean="0"/>
              <a:t>Uno dei punti salienti di una casa passiva è l'areazione. Il sistema di ventilazione (fluido vettore l’aria)  provvede in genere sia alla climatizzazione invernale sia a quella estiva; l’apparato di ventilazione è costituito da un doppio sistema di canalizzazioni, una in entrata e un secondo sistema che prende l’aria viziata interna e la espelle dall’edificio In un edificio passivo il ricambio d’aria avviene nella maggior parcasi mediante sistemi di ventilazione meccanica controllata.</a:t>
            </a:r>
            <a:endParaRPr lang="it-IT" sz="1800" dirty="0"/>
          </a:p>
        </p:txBody>
      </p:sp>
      <p:pic>
        <p:nvPicPr>
          <p:cNvPr id="4" name="Immagine 3" descr="casainlegnofunzionamento.jpg"/>
          <p:cNvPicPr>
            <a:picLocks noChangeAspect="1"/>
          </p:cNvPicPr>
          <p:nvPr/>
        </p:nvPicPr>
        <p:blipFill>
          <a:blip r:embed="rId2"/>
          <a:stretch>
            <a:fillRect/>
          </a:stretch>
        </p:blipFill>
        <p:spPr>
          <a:xfrm>
            <a:off x="4458139" y="3500438"/>
            <a:ext cx="4685861" cy="335756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8662" y="0"/>
            <a:ext cx="8005026" cy="1214422"/>
          </a:xfrm>
        </p:spPr>
        <p:txBody>
          <a:bodyPr>
            <a:normAutofit/>
          </a:bodyPr>
          <a:lstStyle/>
          <a:p>
            <a:pPr algn="ctr"/>
            <a:r>
              <a:rPr lang="it-IT" sz="6600" dirty="0" smtClean="0">
                <a:latin typeface="Algerian" pitchFamily="82" charset="0"/>
              </a:rPr>
              <a:t>Riscaldamento </a:t>
            </a:r>
            <a:endParaRPr lang="it-IT" sz="6600" dirty="0">
              <a:latin typeface="Algerian" pitchFamily="82" charset="0"/>
            </a:endParaRPr>
          </a:p>
        </p:txBody>
      </p:sp>
      <p:sp>
        <p:nvSpPr>
          <p:cNvPr id="3" name="Segnaposto contenuto 2"/>
          <p:cNvSpPr>
            <a:spLocks noGrp="1"/>
          </p:cNvSpPr>
          <p:nvPr>
            <p:ph idx="1"/>
          </p:nvPr>
        </p:nvSpPr>
        <p:spPr>
          <a:xfrm>
            <a:off x="785786" y="1285860"/>
            <a:ext cx="8147902" cy="4962540"/>
          </a:xfrm>
        </p:spPr>
        <p:txBody>
          <a:bodyPr>
            <a:normAutofit/>
          </a:bodyPr>
          <a:lstStyle/>
          <a:p>
            <a:pPr>
              <a:buNone/>
            </a:pPr>
            <a:r>
              <a:rPr lang="it-IT" sz="1800" dirty="0" smtClean="0"/>
              <a:t>Negli edifici si prediligono impianti di riscaldamento alternativi ai radiatori a parete quali:</a:t>
            </a:r>
          </a:p>
          <a:p>
            <a:pPr>
              <a:buNone/>
            </a:pPr>
            <a:r>
              <a:rPr lang="it-IT" sz="1800" b="1" dirty="0" smtClean="0"/>
              <a:t>Riscaldamento a Pavimento Riscaldamento a Parete  Riscaldamento a Battiscopa </a:t>
            </a:r>
            <a:r>
              <a:rPr lang="it-IT" sz="1800" dirty="0" smtClean="0"/>
              <a:t>La principale differenza tra i tradizionali radiatori e i più innovativi sistemi di riscaldamento è la modalità di trasmissione del calore: infatti i primi riscaldano l’ambiente per convezione e  irraggiamento, mentre i secondi solo per  irraggiamento </a:t>
            </a:r>
            <a:endParaRPr lang="it-IT" sz="1800" dirty="0"/>
          </a:p>
        </p:txBody>
      </p:sp>
      <p:pic>
        <p:nvPicPr>
          <p:cNvPr id="4" name="Immagine 3" descr="riscaldamento-a-parete.jpg"/>
          <p:cNvPicPr>
            <a:picLocks noChangeAspect="1"/>
          </p:cNvPicPr>
          <p:nvPr/>
        </p:nvPicPr>
        <p:blipFill>
          <a:blip r:embed="rId2"/>
          <a:stretch>
            <a:fillRect/>
          </a:stretch>
        </p:blipFill>
        <p:spPr>
          <a:xfrm>
            <a:off x="4786314" y="3786190"/>
            <a:ext cx="3806699" cy="2857496"/>
          </a:xfrm>
          <a:prstGeom prst="rect">
            <a:avLst/>
          </a:prstGeom>
        </p:spPr>
      </p:pic>
      <p:pic>
        <p:nvPicPr>
          <p:cNvPr id="5" name="Immagine 4" descr="Battiscopa-su-muro-in-sasso.jpg"/>
          <p:cNvPicPr>
            <a:picLocks noChangeAspect="1"/>
          </p:cNvPicPr>
          <p:nvPr/>
        </p:nvPicPr>
        <p:blipFill>
          <a:blip r:embed="rId3"/>
          <a:stretch>
            <a:fillRect/>
          </a:stretch>
        </p:blipFill>
        <p:spPr>
          <a:xfrm>
            <a:off x="1000100" y="4071918"/>
            <a:ext cx="2913126" cy="27860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332656"/>
            <a:ext cx="8388424" cy="1152128"/>
          </a:xfrm>
        </p:spPr>
        <p:txBody>
          <a:bodyPr>
            <a:noAutofit/>
          </a:bodyPr>
          <a:lstStyle/>
          <a:p>
            <a:pPr algn="ctr"/>
            <a:r>
              <a:rPr lang="it-IT" sz="7200" dirty="0" smtClean="0">
                <a:latin typeface="Algerian" pitchFamily="82" charset="0"/>
              </a:rPr>
              <a:t>STORIA</a:t>
            </a:r>
            <a:br>
              <a:rPr lang="it-IT" sz="7200" dirty="0" smtClean="0">
                <a:latin typeface="Algerian" pitchFamily="82" charset="0"/>
              </a:rPr>
            </a:br>
            <a:endParaRPr lang="it-IT" sz="7200" dirty="0">
              <a:latin typeface="Algerian" pitchFamily="82" charset="0"/>
            </a:endParaRPr>
          </a:p>
        </p:txBody>
      </p:sp>
      <p:sp>
        <p:nvSpPr>
          <p:cNvPr id="3" name="Segnaposto contenuto 2"/>
          <p:cNvSpPr>
            <a:spLocks noGrp="1"/>
          </p:cNvSpPr>
          <p:nvPr>
            <p:ph idx="1"/>
          </p:nvPr>
        </p:nvSpPr>
        <p:spPr>
          <a:xfrm>
            <a:off x="683568" y="980728"/>
            <a:ext cx="8172400" cy="5661248"/>
          </a:xfrm>
        </p:spPr>
        <p:txBody>
          <a:bodyPr>
            <a:normAutofit/>
          </a:bodyPr>
          <a:lstStyle/>
          <a:p>
            <a:pPr>
              <a:buNone/>
            </a:pPr>
            <a:r>
              <a:rPr lang="it-IT" sz="1800" dirty="0" smtClean="0">
                <a:latin typeface="+mj-lt"/>
              </a:rPr>
              <a:t>     Il concetto di casa passiva è nato nel maggio 1988 dalla collaborazione tra Bo Adamson ed il tedesco Wolfgang Feist.  La prima casa conforme a quello che in seguito è diventato lo standard “ Passivhaus” fu costruita da </a:t>
            </a:r>
            <a:r>
              <a:rPr lang="it-IT" sz="1800" dirty="0" smtClean="0"/>
              <a:t>Wolfgang Feist nel 1991 Darmstradt in Germania, il cui progetto è stato poi finanziato dal land  tedesco di Hessen.  </a:t>
            </a:r>
          </a:p>
          <a:p>
            <a:pPr>
              <a:buNone/>
            </a:pPr>
            <a:r>
              <a:rPr lang="it-IT" sz="1800" dirty="0" smtClean="0">
                <a:latin typeface="+mj-lt"/>
              </a:rPr>
              <a:t>     La prima Casa Passiva di tipo pluri-familiare si trova a Friburgo edificata nel 1999. Seguirono un complesso residenziale di 21 case  a Wiesbaden,  32 case ad Hannover-Kronsberg , e 52 case a Stoccarda </a:t>
            </a:r>
          </a:p>
        </p:txBody>
      </p:sp>
      <p:pic>
        <p:nvPicPr>
          <p:cNvPr id="4" name="Immagine 3" descr="Bo_Adamson.jpg"/>
          <p:cNvPicPr>
            <a:picLocks noChangeAspect="1"/>
          </p:cNvPicPr>
          <p:nvPr/>
        </p:nvPicPr>
        <p:blipFill>
          <a:blip r:embed="rId2" cstate="print"/>
          <a:stretch>
            <a:fillRect/>
          </a:stretch>
        </p:blipFill>
        <p:spPr>
          <a:xfrm>
            <a:off x="2143108" y="3571876"/>
            <a:ext cx="2143140" cy="2857520"/>
          </a:xfrm>
          <a:prstGeom prst="rect">
            <a:avLst/>
          </a:prstGeom>
        </p:spPr>
      </p:pic>
      <p:pic>
        <p:nvPicPr>
          <p:cNvPr id="5" name="Immagine 4" descr="Wolfgang_Feist.jpg"/>
          <p:cNvPicPr>
            <a:picLocks noChangeAspect="1"/>
          </p:cNvPicPr>
          <p:nvPr/>
        </p:nvPicPr>
        <p:blipFill>
          <a:blip r:embed="rId3" cstate="print"/>
          <a:stretch>
            <a:fillRect/>
          </a:stretch>
        </p:blipFill>
        <p:spPr>
          <a:xfrm>
            <a:off x="5643570" y="3571876"/>
            <a:ext cx="2143140" cy="2857520"/>
          </a:xfrm>
          <a:prstGeom prst="rect">
            <a:avLst/>
          </a:prstGeom>
        </p:spPr>
      </p:pic>
      <p:sp>
        <p:nvSpPr>
          <p:cNvPr id="6" name="CasellaDiTesto 5"/>
          <p:cNvSpPr txBox="1"/>
          <p:nvPr/>
        </p:nvSpPr>
        <p:spPr>
          <a:xfrm>
            <a:off x="2357422" y="6500835"/>
            <a:ext cx="2928958" cy="307777"/>
          </a:xfrm>
          <a:prstGeom prst="rect">
            <a:avLst/>
          </a:prstGeom>
          <a:noFill/>
        </p:spPr>
        <p:txBody>
          <a:bodyPr wrap="square" rtlCol="0">
            <a:spAutoFit/>
          </a:bodyPr>
          <a:lstStyle/>
          <a:p>
            <a:r>
              <a:rPr lang="it-IT" sz="1400" b="1" dirty="0" smtClean="0">
                <a:latin typeface="+mj-lt"/>
              </a:rPr>
              <a:t>  BO ADAMSON</a:t>
            </a:r>
            <a:endParaRPr lang="km-KH" sz="1400" b="1" dirty="0">
              <a:latin typeface="+mj-lt"/>
            </a:endParaRPr>
          </a:p>
        </p:txBody>
      </p:sp>
      <p:sp>
        <p:nvSpPr>
          <p:cNvPr id="7" name="CasellaDiTesto 6"/>
          <p:cNvSpPr txBox="1"/>
          <p:nvPr/>
        </p:nvSpPr>
        <p:spPr>
          <a:xfrm>
            <a:off x="5429256" y="6500834"/>
            <a:ext cx="2571768" cy="307777"/>
          </a:xfrm>
          <a:prstGeom prst="rect">
            <a:avLst/>
          </a:prstGeom>
          <a:noFill/>
        </p:spPr>
        <p:txBody>
          <a:bodyPr wrap="square" rtlCol="0">
            <a:spAutoFit/>
          </a:bodyPr>
          <a:lstStyle/>
          <a:p>
            <a:r>
              <a:rPr lang="it-IT" sz="1400" b="1" dirty="0" smtClean="0">
                <a:latin typeface="+mj-lt"/>
              </a:rPr>
              <a:t>        WOLFGANG FIEST</a:t>
            </a:r>
            <a:endParaRPr lang="km-KH" sz="1400" b="1"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260648"/>
            <a:ext cx="7498080" cy="1143000"/>
          </a:xfrm>
        </p:spPr>
        <p:txBody>
          <a:bodyPr>
            <a:noAutofit/>
          </a:bodyPr>
          <a:lstStyle/>
          <a:p>
            <a:pPr algn="ctr"/>
            <a:r>
              <a:rPr lang="it-IT" sz="6600" dirty="0" smtClean="0">
                <a:latin typeface="Algerian" pitchFamily="82" charset="0"/>
              </a:rPr>
              <a:t>  CASE PASSIVE IN     ITALIA</a:t>
            </a:r>
            <a:endParaRPr lang="it-IT" sz="6600" dirty="0">
              <a:latin typeface="Algerian" pitchFamily="82" charset="0"/>
            </a:endParaRPr>
          </a:p>
        </p:txBody>
      </p:sp>
      <p:sp>
        <p:nvSpPr>
          <p:cNvPr id="3" name="Segnaposto contenuto 2"/>
          <p:cNvSpPr>
            <a:spLocks noGrp="1"/>
          </p:cNvSpPr>
          <p:nvPr>
            <p:ph idx="1"/>
          </p:nvPr>
        </p:nvSpPr>
        <p:spPr>
          <a:xfrm>
            <a:off x="714348" y="1857364"/>
            <a:ext cx="7890080" cy="4403576"/>
          </a:xfrm>
        </p:spPr>
        <p:txBody>
          <a:bodyPr>
            <a:normAutofit/>
          </a:bodyPr>
          <a:lstStyle/>
          <a:p>
            <a:pPr>
              <a:buNone/>
            </a:pPr>
            <a:r>
              <a:rPr lang="it-IT" sz="1800" dirty="0" smtClean="0"/>
              <a:t>     </a:t>
            </a:r>
            <a:r>
              <a:rPr lang="it-IT" sz="1800" dirty="0" smtClean="0">
                <a:latin typeface="+mj-lt"/>
              </a:rPr>
              <a:t>In Italia sono poche l’esperienze che vanno in questa direzione. </a:t>
            </a:r>
          </a:p>
          <a:p>
            <a:pPr>
              <a:buNone/>
            </a:pPr>
            <a:r>
              <a:rPr lang="it-IT" sz="1800" dirty="0" smtClean="0">
                <a:latin typeface="+mj-lt"/>
              </a:rPr>
              <a:t>     Ricordiamo però le iniziative più importanti come quelle prese dalla Provincia.</a:t>
            </a:r>
          </a:p>
          <a:p>
            <a:pPr>
              <a:buNone/>
            </a:pPr>
            <a:r>
              <a:rPr lang="it-IT" sz="1800" dirty="0" smtClean="0">
                <a:latin typeface="+mj-lt"/>
              </a:rPr>
              <a:t>     Autonoma di Bolzano in Alto Adige che da diversi anni ha emanato una legge provinciale per istituire certificazione Casa Clima (</a:t>
            </a:r>
            <a:r>
              <a:rPr lang="it-IT" sz="1800" dirty="0" smtClean="0">
                <a:solidFill>
                  <a:srgbClr val="FF0000"/>
                </a:solidFill>
                <a:latin typeface="+mj-lt"/>
              </a:rPr>
              <a:t>CCC</a:t>
            </a:r>
            <a:r>
              <a:rPr lang="it-IT" sz="1800" dirty="0" smtClean="0">
                <a:latin typeface="+mj-lt"/>
              </a:rPr>
              <a:t>) per la quale una Casa Passiva corrisponde alla Casa Clima di classe oro.</a:t>
            </a:r>
          </a:p>
          <a:p>
            <a:pPr>
              <a:buNone/>
            </a:pPr>
            <a:r>
              <a:rPr lang="it-IT" sz="1800" dirty="0" smtClean="0">
                <a:latin typeface="+mj-lt"/>
              </a:rPr>
              <a:t>     Il primo edificio passivo pubblico italiano si trova a Bolzano in Alto Adige: “l’</a:t>
            </a:r>
            <a:r>
              <a:rPr lang="it-IT" sz="1800" dirty="0" smtClean="0">
                <a:solidFill>
                  <a:srgbClr val="FF0000"/>
                </a:solidFill>
                <a:latin typeface="+mj-lt"/>
              </a:rPr>
              <a:t>EXPOST</a:t>
            </a:r>
            <a:r>
              <a:rPr lang="it-IT" sz="1800" dirty="0" smtClean="0">
                <a:latin typeface="+mj-lt"/>
              </a:rPr>
              <a:t>” progettato dall’architetto Michael Tribus nel 2004, si tratta dell'adeguamento di un ex edificio postale ora sede degli uffici della Provincia Autonoma di Bolzano. L'edificio con una cubatura di 20.000 mc consuma </a:t>
            </a:r>
            <a:br>
              <a:rPr lang="it-IT" sz="1800" dirty="0" smtClean="0">
                <a:latin typeface="+mj-lt"/>
              </a:rPr>
            </a:br>
            <a:r>
              <a:rPr lang="it-IT" sz="1800" dirty="0" smtClean="0">
                <a:latin typeface="+mj-lt"/>
              </a:rPr>
              <a:t>7 kWh/m²anno, che corrisponde a meno di un </a:t>
            </a:r>
          </a:p>
          <a:p>
            <a:pPr>
              <a:buNone/>
            </a:pPr>
            <a:r>
              <a:rPr lang="it-IT" sz="1800" dirty="0" smtClean="0">
                <a:latin typeface="+mj-lt"/>
              </a:rPr>
              <a:t>     litro di olio combustibile per metro quadrato </a:t>
            </a:r>
          </a:p>
          <a:p>
            <a:pPr>
              <a:buNone/>
            </a:pPr>
            <a:r>
              <a:rPr lang="it-IT" sz="1800" dirty="0" smtClean="0">
                <a:latin typeface="+mj-lt"/>
              </a:rPr>
              <a:t>     all'anno.</a:t>
            </a:r>
            <a:endParaRPr lang="it-IT" sz="1800" dirty="0">
              <a:latin typeface="+mj-lt"/>
            </a:endParaRPr>
          </a:p>
        </p:txBody>
      </p:sp>
      <p:pic>
        <p:nvPicPr>
          <p:cNvPr id="4" name="Immagine 3" descr="bandiera-italiana.png"/>
          <p:cNvPicPr>
            <a:picLocks noChangeAspect="1"/>
          </p:cNvPicPr>
          <p:nvPr/>
        </p:nvPicPr>
        <p:blipFill>
          <a:blip r:embed="rId2" cstate="print"/>
          <a:stretch>
            <a:fillRect/>
          </a:stretch>
        </p:blipFill>
        <p:spPr>
          <a:xfrm>
            <a:off x="5500694" y="3786190"/>
            <a:ext cx="3643306" cy="3434518"/>
          </a:xfrm>
          <a:prstGeom prst="rect">
            <a:avLst/>
          </a:prstGeom>
        </p:spPr>
      </p:pic>
    </p:spTree>
  </p:cSld>
  <p:clrMapOvr>
    <a:masterClrMapping/>
  </p:clrMapOvr>
  <p:transition>
    <p:whee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42976" y="0"/>
            <a:ext cx="7696224" cy="928670"/>
          </a:xfrm>
        </p:spPr>
        <p:txBody>
          <a:bodyPr>
            <a:noAutofit/>
          </a:bodyPr>
          <a:lstStyle/>
          <a:p>
            <a:r>
              <a:rPr lang="it-IT" sz="6600" dirty="0" smtClean="0">
                <a:latin typeface="Algerian" pitchFamily="82" charset="0"/>
              </a:rPr>
              <a:t>caratteristiche</a:t>
            </a:r>
            <a:endParaRPr lang="km-KH" sz="6600" dirty="0">
              <a:latin typeface="Algerian" pitchFamily="82" charset="0"/>
            </a:endParaRPr>
          </a:p>
        </p:txBody>
      </p:sp>
      <p:sp>
        <p:nvSpPr>
          <p:cNvPr id="3" name="Sottotitolo 2"/>
          <p:cNvSpPr>
            <a:spLocks noGrp="1"/>
          </p:cNvSpPr>
          <p:nvPr>
            <p:ph type="subTitle" idx="1"/>
          </p:nvPr>
        </p:nvSpPr>
        <p:spPr>
          <a:xfrm>
            <a:off x="1043608" y="857232"/>
            <a:ext cx="8100392" cy="6000768"/>
          </a:xfrm>
        </p:spPr>
        <p:txBody>
          <a:bodyPr>
            <a:normAutofit/>
          </a:bodyPr>
          <a:lstStyle/>
          <a:p>
            <a:r>
              <a:rPr lang="it-IT" sz="1800" dirty="0" smtClean="0"/>
              <a:t>L'istituto di case passive tedesco PHI  considera una costruzione passiva se questa soddisfa i seguenti requisiti :</a:t>
            </a:r>
            <a:endParaRPr lang="en-US" sz="1800" dirty="0" smtClean="0"/>
          </a:p>
          <a:p>
            <a:pPr lvl="0">
              <a:buFont typeface="Arial" pitchFamily="34" charset="0"/>
              <a:buChar char="•"/>
            </a:pPr>
            <a:r>
              <a:rPr lang="it-IT" sz="1800" dirty="0" smtClean="0"/>
              <a:t> Fabbisogno energetico utile richiesto per il riscaldamento </a:t>
            </a:r>
            <a:r>
              <a:rPr lang="it-IT" sz="1800" dirty="0" smtClean="0">
                <a:solidFill>
                  <a:srgbClr val="FF0000"/>
                </a:solidFill>
              </a:rPr>
              <a:t>≤ 15 kWh</a:t>
            </a:r>
            <a:r>
              <a:rPr lang="it-IT" sz="1800" dirty="0" smtClean="0"/>
              <a:t>.</a:t>
            </a:r>
            <a:endParaRPr lang="en-US" sz="1800" dirty="0" smtClean="0"/>
          </a:p>
          <a:p>
            <a:r>
              <a:rPr lang="en-US" sz="1800" dirty="0" smtClean="0"/>
              <a:t>ovvero </a:t>
            </a:r>
            <a:r>
              <a:rPr lang="it-IT" sz="1800" dirty="0" smtClean="0"/>
              <a:t>carico termico invernale </a:t>
            </a:r>
            <a:r>
              <a:rPr lang="it-IT" sz="1800" dirty="0" smtClean="0">
                <a:solidFill>
                  <a:srgbClr val="FF0000"/>
                </a:solidFill>
              </a:rPr>
              <a:t>≤ 10 W</a:t>
            </a:r>
            <a:r>
              <a:rPr lang="it-IT" sz="1800" dirty="0" smtClean="0"/>
              <a:t>.</a:t>
            </a:r>
            <a:endParaRPr lang="en-US" sz="1800" dirty="0" smtClean="0"/>
          </a:p>
          <a:p>
            <a:pPr lvl="0">
              <a:buFont typeface="Arial" pitchFamily="34" charset="0"/>
              <a:buChar char="•"/>
            </a:pPr>
            <a:r>
              <a:rPr lang="it-IT" sz="1800" dirty="0" smtClean="0"/>
              <a:t> fabbisogno energetico utile richiesto per il raffrescamento </a:t>
            </a:r>
            <a:r>
              <a:rPr lang="it-IT" sz="1800" dirty="0" smtClean="0">
                <a:solidFill>
                  <a:srgbClr val="FF0000"/>
                </a:solidFill>
              </a:rPr>
              <a:t>≤ 15 kWh</a:t>
            </a:r>
            <a:r>
              <a:rPr lang="it-IT" sz="1800" dirty="0" smtClean="0"/>
              <a:t>.</a:t>
            </a:r>
            <a:endParaRPr lang="en-US" sz="1800" dirty="0" smtClean="0"/>
          </a:p>
          <a:p>
            <a:pPr lvl="0"/>
            <a:r>
              <a:rPr lang="it-IT" sz="1800" dirty="0" smtClean="0"/>
              <a:t>carico termico estivo </a:t>
            </a:r>
            <a:r>
              <a:rPr lang="it-IT" sz="1800" dirty="0" smtClean="0">
                <a:solidFill>
                  <a:srgbClr val="FF0000"/>
                </a:solidFill>
              </a:rPr>
              <a:t>≤ 10 W</a:t>
            </a:r>
            <a:r>
              <a:rPr lang="it-IT" sz="1800" dirty="0" smtClean="0"/>
              <a:t>.</a:t>
            </a:r>
          </a:p>
          <a:p>
            <a:pPr lvl="0">
              <a:buFont typeface="Arial" pitchFamily="34" charset="0"/>
              <a:buChar char="•"/>
            </a:pPr>
            <a:r>
              <a:rPr lang="it-IT" sz="1800" dirty="0" smtClean="0"/>
              <a:t> fabbisogno energetico utile richiesto per il raffrescamento </a:t>
            </a:r>
            <a:r>
              <a:rPr lang="it-IT" sz="1800" dirty="0" smtClean="0">
                <a:solidFill>
                  <a:srgbClr val="FF0000"/>
                </a:solidFill>
              </a:rPr>
              <a:t>≤ 15 kWh</a:t>
            </a:r>
            <a:r>
              <a:rPr lang="it-IT" sz="1800" dirty="0" smtClean="0"/>
              <a:t>.</a:t>
            </a:r>
          </a:p>
          <a:p>
            <a:pPr lvl="0">
              <a:buFont typeface="Arial" pitchFamily="34" charset="0"/>
              <a:buChar char="•"/>
            </a:pPr>
            <a:r>
              <a:rPr lang="it-IT" sz="1800" dirty="0" smtClean="0"/>
              <a:t> carico termico estivo </a:t>
            </a:r>
            <a:r>
              <a:rPr lang="it-IT" sz="1800" dirty="0" smtClean="0">
                <a:solidFill>
                  <a:srgbClr val="FF0000"/>
                </a:solidFill>
              </a:rPr>
              <a:t>≤ 10 W</a:t>
            </a:r>
            <a:r>
              <a:rPr lang="it-IT" sz="1800" dirty="0" smtClean="0"/>
              <a:t>.</a:t>
            </a:r>
          </a:p>
          <a:p>
            <a:pPr lvl="0">
              <a:buFont typeface="Arial" pitchFamily="34" charset="0"/>
              <a:buChar char="•"/>
            </a:pPr>
            <a:r>
              <a:rPr lang="en-US" sz="1800" dirty="0" smtClean="0"/>
              <a:t> tenuta all'aria </a:t>
            </a:r>
            <a:r>
              <a:rPr lang="en-US" sz="1800" dirty="0" smtClean="0">
                <a:solidFill>
                  <a:srgbClr val="FF0000"/>
                </a:solidFill>
              </a:rPr>
              <a:t>n50</a:t>
            </a:r>
            <a:r>
              <a:rPr lang="en-US" sz="1800" dirty="0" smtClean="0"/>
              <a:t> </a:t>
            </a:r>
            <a:r>
              <a:rPr lang="en-US" sz="1800" dirty="0" smtClean="0">
                <a:solidFill>
                  <a:srgbClr val="FF0000"/>
                </a:solidFill>
              </a:rPr>
              <a:t>≤ 0,6/h</a:t>
            </a:r>
            <a:r>
              <a:rPr lang="en-US" sz="1800" dirty="0" smtClean="0"/>
              <a:t>.</a:t>
            </a:r>
            <a:endParaRPr lang="it-IT" sz="1800" dirty="0" smtClean="0"/>
          </a:p>
          <a:p>
            <a:pPr lvl="0">
              <a:buFont typeface="Arial" pitchFamily="34" charset="0"/>
              <a:buChar char="•"/>
            </a:pPr>
            <a:r>
              <a:rPr lang="it-IT" sz="1800" dirty="0" smtClean="0"/>
              <a:t> fabbisogno energetico primario di</a:t>
            </a:r>
          </a:p>
          <a:p>
            <a:pPr lvl="0"/>
            <a:r>
              <a:rPr lang="it-IT" sz="1800" dirty="0" smtClean="0"/>
              <a:t> energia </a:t>
            </a:r>
            <a:r>
              <a:rPr lang="it-IT" sz="1800" dirty="0" smtClean="0">
                <a:solidFill>
                  <a:srgbClr val="FF0000"/>
                </a:solidFill>
              </a:rPr>
              <a:t>≤ 120 kWh</a:t>
            </a:r>
            <a:r>
              <a:rPr lang="it-IT" sz="1800" dirty="0" smtClean="0"/>
              <a:t>.</a:t>
            </a:r>
          </a:p>
          <a:p>
            <a:pPr lvl="0">
              <a:buFont typeface="Arial" pitchFamily="34" charset="0"/>
              <a:buChar char="•"/>
            </a:pPr>
            <a:endParaRPr lang="it-IT" sz="1800" dirty="0" smtClean="0"/>
          </a:p>
          <a:p>
            <a:pPr lvl="0">
              <a:buFont typeface="Arial" pitchFamily="34" charset="0"/>
              <a:buChar char="•"/>
            </a:pPr>
            <a:endParaRPr lang="it-IT" sz="1800" dirty="0" smtClean="0"/>
          </a:p>
          <a:p>
            <a:pPr lvl="0">
              <a:buFont typeface="Arial" pitchFamily="34" charset="0"/>
              <a:buChar char="•"/>
            </a:pPr>
            <a:endParaRPr lang="en-US" sz="1800" dirty="0" smtClean="0"/>
          </a:p>
          <a:p>
            <a:endParaRPr lang="km-KH" sz="1800" b="1" dirty="0">
              <a:solidFill>
                <a:schemeClr val="tx1"/>
              </a:solidFill>
              <a:latin typeface="Arial" pitchFamily="34" charset="0"/>
            </a:endParaRPr>
          </a:p>
        </p:txBody>
      </p:sp>
      <p:pic>
        <p:nvPicPr>
          <p:cNvPr id="6" name="Immagine 5" descr="casapassiva_section_en.jpg"/>
          <p:cNvPicPr>
            <a:picLocks noChangeAspect="1"/>
          </p:cNvPicPr>
          <p:nvPr/>
        </p:nvPicPr>
        <p:blipFill>
          <a:blip r:embed="rId2" cstate="print"/>
          <a:stretch>
            <a:fillRect/>
          </a:stretch>
        </p:blipFill>
        <p:spPr>
          <a:xfrm>
            <a:off x="4572001" y="3348000"/>
            <a:ext cx="4572000" cy="3510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1538" y="0"/>
            <a:ext cx="8355368" cy="857232"/>
          </a:xfrm>
        </p:spPr>
        <p:txBody>
          <a:bodyPr>
            <a:normAutofit fontScale="90000"/>
          </a:bodyPr>
          <a:lstStyle/>
          <a:p>
            <a:r>
              <a:rPr lang="it-IT" sz="6600" dirty="0" smtClean="0">
                <a:latin typeface="Algerian" pitchFamily="82" charset="0"/>
              </a:rPr>
              <a:t>REaLIZZAZIONE</a:t>
            </a:r>
            <a:endParaRPr lang="km-KH" sz="6600" dirty="0">
              <a:latin typeface="Algerian" pitchFamily="82" charset="0"/>
            </a:endParaRPr>
          </a:p>
        </p:txBody>
      </p:sp>
      <p:sp>
        <p:nvSpPr>
          <p:cNvPr id="3" name="Segnaposto contenuto 2"/>
          <p:cNvSpPr>
            <a:spLocks noGrp="1"/>
          </p:cNvSpPr>
          <p:nvPr>
            <p:ph idx="1"/>
          </p:nvPr>
        </p:nvSpPr>
        <p:spPr>
          <a:xfrm>
            <a:off x="785786" y="857232"/>
            <a:ext cx="8358214" cy="6000768"/>
          </a:xfrm>
        </p:spPr>
        <p:txBody>
          <a:bodyPr>
            <a:normAutofit/>
          </a:bodyPr>
          <a:lstStyle/>
          <a:p>
            <a:pPr>
              <a:buNone/>
            </a:pPr>
            <a:r>
              <a:rPr lang="it-IT" sz="1800" dirty="0" smtClean="0">
                <a:latin typeface="+mj-lt"/>
              </a:rPr>
              <a:t>     Nella realizzazione delle Case Passive è importante seguire dei criteri di </a:t>
            </a:r>
            <a:r>
              <a:rPr lang="it-IT" sz="1800" b="1" dirty="0" smtClean="0">
                <a:latin typeface="+mj-lt"/>
              </a:rPr>
              <a:t>progettazione</a:t>
            </a:r>
            <a:r>
              <a:rPr lang="it-IT" sz="1800" dirty="0" smtClean="0">
                <a:latin typeface="+mj-lt"/>
              </a:rPr>
              <a:t>,  </a:t>
            </a:r>
            <a:r>
              <a:rPr lang="it-IT" sz="1800" b="1" dirty="0" smtClean="0">
                <a:latin typeface="+mj-lt"/>
              </a:rPr>
              <a:t>costruzione </a:t>
            </a:r>
            <a:r>
              <a:rPr lang="it-IT" sz="1800" dirty="0" smtClean="0">
                <a:latin typeface="+mj-lt"/>
              </a:rPr>
              <a:t>e </a:t>
            </a:r>
            <a:r>
              <a:rPr lang="it-IT" sz="1800" b="1" dirty="0" smtClean="0">
                <a:latin typeface="+mj-lt"/>
              </a:rPr>
              <a:t>arredamento</a:t>
            </a:r>
            <a:r>
              <a:rPr lang="it-IT" sz="1800" dirty="0" smtClean="0">
                <a:latin typeface="+mj-lt"/>
              </a:rPr>
              <a:t> per rispettare i parametri del </a:t>
            </a:r>
            <a:r>
              <a:rPr lang="it-IT" sz="1800" dirty="0" smtClean="0">
                <a:solidFill>
                  <a:srgbClr val="FF0000"/>
                </a:solidFill>
                <a:latin typeface="+mj-lt"/>
              </a:rPr>
              <a:t>bilancio energetico</a:t>
            </a:r>
            <a:r>
              <a:rPr lang="it-IT" sz="1800" dirty="0" smtClean="0">
                <a:latin typeface="+mj-lt"/>
              </a:rPr>
              <a:t>.                                 </a:t>
            </a:r>
            <a:r>
              <a:rPr lang="it-IT" sz="2400" b="1" i="1" dirty="0" smtClean="0">
                <a:latin typeface="Byington" pitchFamily="2" charset="0"/>
              </a:rPr>
              <a:t>  </a:t>
            </a:r>
            <a:endParaRPr lang="it-IT" sz="1800" b="1" dirty="0" smtClean="0">
              <a:latin typeface="+mj-lt"/>
            </a:endParaRPr>
          </a:p>
          <a:p>
            <a:pPr>
              <a:buNone/>
            </a:pPr>
            <a:r>
              <a:rPr lang="it-IT" sz="1800" dirty="0" smtClean="0">
                <a:solidFill>
                  <a:srgbClr val="FF0000"/>
                </a:solidFill>
                <a:latin typeface="+mj-lt"/>
              </a:rPr>
              <a:t>                                                                     </a:t>
            </a:r>
            <a:r>
              <a:rPr lang="it-IT" sz="2400" b="1" i="1" dirty="0" smtClean="0">
                <a:latin typeface="Byington" pitchFamily="2" charset="0"/>
              </a:rPr>
              <a:t>PROGETTAZIONE</a:t>
            </a:r>
            <a:r>
              <a:rPr lang="it-IT" sz="1800" dirty="0" smtClean="0">
                <a:latin typeface="+mj-lt"/>
              </a:rPr>
              <a:t>   </a:t>
            </a:r>
          </a:p>
          <a:p>
            <a:pPr>
              <a:buNone/>
            </a:pPr>
            <a:r>
              <a:rPr lang="it-IT" sz="2800" b="1" i="1" dirty="0" smtClean="0">
                <a:latin typeface="Times New Roman" pitchFamily="18" charset="0"/>
                <a:cs typeface="Times New Roman" pitchFamily="18" charset="0"/>
              </a:rPr>
              <a:t>       </a:t>
            </a:r>
            <a:r>
              <a:rPr lang="it-IT" sz="2400" b="1" i="1" dirty="0" smtClean="0">
                <a:latin typeface="Byington" pitchFamily="2" charset="0"/>
                <a:cs typeface="Times New Roman" pitchFamily="18" charset="0"/>
              </a:rPr>
              <a:t>COSTRUZIONE</a:t>
            </a:r>
            <a:endParaRPr lang="it-IT" sz="2400" i="1" dirty="0" smtClean="0">
              <a:latin typeface="Byington" pitchFamily="2" charset="0"/>
              <a:cs typeface="Times New Roman" pitchFamily="18" charset="0"/>
            </a:endParaRPr>
          </a:p>
        </p:txBody>
      </p:sp>
      <p:pic>
        <p:nvPicPr>
          <p:cNvPr id="4" name="Immagine 3" descr="Immagine.JPG"/>
          <p:cNvPicPr>
            <a:picLocks noChangeAspect="1"/>
          </p:cNvPicPr>
          <p:nvPr/>
        </p:nvPicPr>
        <p:blipFill>
          <a:blip r:embed="rId2" cstate="print"/>
          <a:stretch>
            <a:fillRect/>
          </a:stretch>
        </p:blipFill>
        <p:spPr>
          <a:xfrm>
            <a:off x="1142976" y="2714620"/>
            <a:ext cx="3298708" cy="3929090"/>
          </a:xfrm>
          <a:prstGeom prst="rect">
            <a:avLst/>
          </a:prstGeom>
        </p:spPr>
      </p:pic>
      <p:pic>
        <p:nvPicPr>
          <p:cNvPr id="5" name="Immagine 4" descr="Immagine.JPG"/>
          <p:cNvPicPr>
            <a:picLocks noChangeAspect="1"/>
          </p:cNvPicPr>
          <p:nvPr/>
        </p:nvPicPr>
        <p:blipFill>
          <a:blip r:embed="rId3" cstate="print"/>
          <a:stretch>
            <a:fillRect/>
          </a:stretch>
        </p:blipFill>
        <p:spPr>
          <a:xfrm>
            <a:off x="4929190" y="2285992"/>
            <a:ext cx="3571900" cy="2137988"/>
          </a:xfrm>
          <a:prstGeom prst="rect">
            <a:avLst/>
          </a:prstGeom>
        </p:spPr>
      </p:pic>
      <p:pic>
        <p:nvPicPr>
          <p:cNvPr id="6" name="Immagine 5" descr="Immagine.JPG"/>
          <p:cNvPicPr>
            <a:picLocks noChangeAspect="1"/>
          </p:cNvPicPr>
          <p:nvPr/>
        </p:nvPicPr>
        <p:blipFill>
          <a:blip r:embed="rId4" cstate="print"/>
          <a:stretch>
            <a:fillRect/>
          </a:stretch>
        </p:blipFill>
        <p:spPr>
          <a:xfrm>
            <a:off x="5072066" y="5000636"/>
            <a:ext cx="3286148" cy="1656360"/>
          </a:xfrm>
          <a:prstGeom prst="rect">
            <a:avLst/>
          </a:prstGeom>
        </p:spPr>
      </p:pic>
      <p:sp>
        <p:nvSpPr>
          <p:cNvPr id="8" name="CasellaDiTesto 7"/>
          <p:cNvSpPr txBox="1"/>
          <p:nvPr/>
        </p:nvSpPr>
        <p:spPr>
          <a:xfrm>
            <a:off x="5143504" y="4572008"/>
            <a:ext cx="3148619" cy="461665"/>
          </a:xfrm>
          <a:prstGeom prst="rect">
            <a:avLst/>
          </a:prstGeom>
          <a:noFill/>
        </p:spPr>
        <p:txBody>
          <a:bodyPr wrap="none" rtlCol="0">
            <a:spAutoFit/>
          </a:bodyPr>
          <a:lstStyle/>
          <a:p>
            <a:r>
              <a:rPr lang="it-IT" sz="2400" b="1" i="1" dirty="0" smtClean="0">
                <a:latin typeface="Byington" pitchFamily="2" charset="0"/>
              </a:rPr>
              <a:t> ARREDAMENTO</a:t>
            </a:r>
            <a:endParaRPr lang="km-KH" sz="2400" b="1" i="1" dirty="0">
              <a:latin typeface="Byington"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dirty="0" smtClean="0">
                <a:latin typeface="Algerian" pitchFamily="82" charset="0"/>
              </a:rPr>
              <a:t> progettazione</a:t>
            </a:r>
            <a:endParaRPr lang="km-KH" sz="6600" dirty="0">
              <a:latin typeface="Algerian" pitchFamily="82" charset="0"/>
            </a:endParaRPr>
          </a:p>
        </p:txBody>
      </p:sp>
      <p:sp>
        <p:nvSpPr>
          <p:cNvPr id="3" name="Segnaposto contenuto 2"/>
          <p:cNvSpPr>
            <a:spLocks noGrp="1"/>
          </p:cNvSpPr>
          <p:nvPr>
            <p:ph idx="1"/>
          </p:nvPr>
        </p:nvSpPr>
        <p:spPr>
          <a:xfrm>
            <a:off x="611560" y="1340768"/>
            <a:ext cx="8280920" cy="4800600"/>
          </a:xfrm>
        </p:spPr>
        <p:txBody>
          <a:bodyPr>
            <a:normAutofit/>
          </a:bodyPr>
          <a:lstStyle/>
          <a:p>
            <a:pPr>
              <a:buNone/>
            </a:pPr>
            <a:r>
              <a:rPr lang="it-IT" sz="1800" dirty="0" smtClean="0">
                <a:latin typeface="+mj-lt"/>
              </a:rPr>
              <a:t>     Quando si progetta un edificio passivo bisogna innanzitutto considerare il luogo in    cui si deve  edificare e tutto ciò che lo circonda:</a:t>
            </a:r>
          </a:p>
          <a:p>
            <a:pPr>
              <a:buNone/>
            </a:pPr>
            <a:r>
              <a:rPr lang="it-IT" sz="1800" dirty="0" smtClean="0">
                <a:latin typeface="+mj-lt"/>
              </a:rPr>
              <a:t> </a:t>
            </a:r>
          </a:p>
          <a:p>
            <a:pPr>
              <a:buNone/>
            </a:pPr>
            <a:r>
              <a:rPr lang="it-IT" sz="1800" dirty="0" smtClean="0">
                <a:latin typeface="+mj-lt"/>
              </a:rPr>
              <a:t>                                                                                                                             Le finestre dell’edificio vanno posizionate</a:t>
            </a:r>
          </a:p>
          <a:p>
            <a:pPr>
              <a:buNone/>
            </a:pPr>
            <a:r>
              <a:rPr lang="it-IT" sz="1800" dirty="0" smtClean="0">
                <a:latin typeface="+mj-lt"/>
              </a:rPr>
              <a:t>             preferibilmente verso SUD.</a:t>
            </a:r>
          </a:p>
          <a:p>
            <a:pPr>
              <a:buNone/>
            </a:pPr>
            <a:endParaRPr lang="it-IT" sz="1800" dirty="0" smtClean="0">
              <a:latin typeface="+mj-lt"/>
            </a:endParaRPr>
          </a:p>
          <a:p>
            <a:pPr>
              <a:buNone/>
            </a:pPr>
            <a:r>
              <a:rPr lang="it-IT" sz="1800" dirty="0" smtClean="0">
                <a:latin typeface="+mj-lt"/>
              </a:rPr>
              <a:t>      </a:t>
            </a:r>
            <a:endParaRPr lang="km-KH" sz="1800" dirty="0">
              <a:latin typeface="+mj-lt"/>
            </a:endParaRPr>
          </a:p>
        </p:txBody>
      </p:sp>
      <p:pic>
        <p:nvPicPr>
          <p:cNvPr id="4" name="Immagine 3" descr="images (1).jpg"/>
          <p:cNvPicPr>
            <a:picLocks noChangeAspect="1"/>
          </p:cNvPicPr>
          <p:nvPr/>
        </p:nvPicPr>
        <p:blipFill>
          <a:blip r:embed="rId2" cstate="print"/>
          <a:stretch>
            <a:fillRect/>
          </a:stretch>
        </p:blipFill>
        <p:spPr>
          <a:xfrm>
            <a:off x="1115616" y="3429000"/>
            <a:ext cx="3753026" cy="25202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1538" y="0"/>
            <a:ext cx="8072462" cy="1857364"/>
          </a:xfrm>
        </p:spPr>
        <p:txBody>
          <a:bodyPr>
            <a:noAutofit/>
          </a:bodyPr>
          <a:lstStyle/>
          <a:p>
            <a:pPr algn="ctr"/>
            <a:r>
              <a:rPr lang="it-IT" sz="6600" dirty="0" smtClean="0">
                <a:latin typeface="Algerian" pitchFamily="82" charset="0"/>
              </a:rPr>
              <a:t>I Pannelli fotovoltaici</a:t>
            </a:r>
            <a:endParaRPr lang="it-IT" sz="6600" dirty="0">
              <a:latin typeface="Algerian" pitchFamily="82" charset="0"/>
            </a:endParaRPr>
          </a:p>
        </p:txBody>
      </p:sp>
      <p:sp>
        <p:nvSpPr>
          <p:cNvPr id="3" name="Segnaposto contenuto 2"/>
          <p:cNvSpPr>
            <a:spLocks noGrp="1"/>
          </p:cNvSpPr>
          <p:nvPr>
            <p:ph idx="1"/>
          </p:nvPr>
        </p:nvSpPr>
        <p:spPr>
          <a:xfrm>
            <a:off x="928662" y="1928802"/>
            <a:ext cx="8005026" cy="4929198"/>
          </a:xfrm>
        </p:spPr>
        <p:txBody>
          <a:bodyPr>
            <a:normAutofit/>
          </a:bodyPr>
          <a:lstStyle/>
          <a:p>
            <a:pPr>
              <a:buNone/>
            </a:pPr>
            <a:r>
              <a:rPr lang="it-IT" sz="1800" dirty="0" smtClean="0"/>
              <a:t>I Pannelli fotovoltaici sono formati da celle al silicio (o altro materiale semiconduttore) che viene sottoposto al trattamento chimico denominato drogaggio, ovvero quel processo che prevede l’inserimento di atomi di boro o bosforo nella struttura cristallina del semiconduttore.I sistemi fotovoltaici hanno degli impianti di accumulo e  proprio in base a questi possiamo classificarli in impianti  ad isola o connessi alla rete.</a:t>
            </a:r>
            <a:endParaRPr lang="it-IT" sz="1800" dirty="0"/>
          </a:p>
        </p:txBody>
      </p:sp>
      <p:pic>
        <p:nvPicPr>
          <p:cNvPr id="4" name="Immagine 3" descr="image002.jpg"/>
          <p:cNvPicPr>
            <a:picLocks noChangeAspect="1"/>
          </p:cNvPicPr>
          <p:nvPr/>
        </p:nvPicPr>
        <p:blipFill>
          <a:blip r:embed="rId2" cstate="print"/>
          <a:stretch>
            <a:fillRect/>
          </a:stretch>
        </p:blipFill>
        <p:spPr>
          <a:xfrm>
            <a:off x="3480021" y="3643315"/>
            <a:ext cx="5663979" cy="321468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8662" y="0"/>
            <a:ext cx="8005026" cy="1357298"/>
          </a:xfrm>
        </p:spPr>
        <p:txBody>
          <a:bodyPr>
            <a:normAutofit fontScale="90000"/>
          </a:bodyPr>
          <a:lstStyle/>
          <a:p>
            <a:pPr algn="r"/>
            <a:r>
              <a:rPr lang="it-IT" sz="6600" dirty="0" smtClean="0">
                <a:latin typeface="Algerian" pitchFamily="82" charset="0"/>
              </a:rPr>
              <a:t>impianti geotermici</a:t>
            </a:r>
            <a:endParaRPr lang="it-IT" sz="6600" dirty="0">
              <a:latin typeface="Algerian" pitchFamily="82" charset="0"/>
            </a:endParaRPr>
          </a:p>
        </p:txBody>
      </p:sp>
      <p:sp>
        <p:nvSpPr>
          <p:cNvPr id="3" name="Segnaposto contenuto 2"/>
          <p:cNvSpPr>
            <a:spLocks noGrp="1"/>
          </p:cNvSpPr>
          <p:nvPr>
            <p:ph idx="1"/>
          </p:nvPr>
        </p:nvSpPr>
        <p:spPr>
          <a:xfrm>
            <a:off x="785786" y="1500174"/>
            <a:ext cx="8072494" cy="4748226"/>
          </a:xfrm>
        </p:spPr>
        <p:txBody>
          <a:bodyPr>
            <a:normAutofit/>
          </a:bodyPr>
          <a:lstStyle/>
          <a:p>
            <a:pPr>
              <a:buNone/>
            </a:pPr>
            <a:r>
              <a:rPr lang="it-IT" sz="1800" dirty="0" smtClean="0"/>
              <a:t>Quando si parla di impianti geotermici si tratta di geotermia a bassa entalpia .Un  impianto geotermico è costituito essenzialmente da delle sonde metalliche infisse nel terreno sottostante l’edificio, le quali hanno il compito di captare il calore dal terreno oppure  di cederne.</a:t>
            </a:r>
          </a:p>
          <a:p>
            <a:pPr>
              <a:buNone/>
            </a:pPr>
            <a:endParaRPr lang="it-IT" sz="1800" dirty="0"/>
          </a:p>
        </p:txBody>
      </p:sp>
      <p:pic>
        <p:nvPicPr>
          <p:cNvPr id="4" name="Immagine 3" descr="Impianto-geotermico.jpg"/>
          <p:cNvPicPr>
            <a:picLocks noChangeAspect="1"/>
          </p:cNvPicPr>
          <p:nvPr/>
        </p:nvPicPr>
        <p:blipFill>
          <a:blip r:embed="rId2"/>
          <a:stretch>
            <a:fillRect/>
          </a:stretch>
        </p:blipFill>
        <p:spPr>
          <a:xfrm>
            <a:off x="3571868" y="2720696"/>
            <a:ext cx="5572132" cy="413730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1538" y="0"/>
            <a:ext cx="7862150" cy="2214554"/>
          </a:xfrm>
        </p:spPr>
        <p:txBody>
          <a:bodyPr>
            <a:noAutofit/>
          </a:bodyPr>
          <a:lstStyle/>
          <a:p>
            <a:r>
              <a:rPr lang="it-IT" sz="6600" dirty="0" smtClean="0">
                <a:latin typeface="Algerian" pitchFamily="82" charset="0"/>
              </a:rPr>
              <a:t>Le tipologie di impianti  </a:t>
            </a:r>
            <a:endParaRPr lang="it-IT" sz="6600" dirty="0">
              <a:latin typeface="Algerian" pitchFamily="82" charset="0"/>
            </a:endParaRPr>
          </a:p>
        </p:txBody>
      </p:sp>
      <p:sp>
        <p:nvSpPr>
          <p:cNvPr id="3" name="Segnaposto contenuto 2"/>
          <p:cNvSpPr>
            <a:spLocks noGrp="1"/>
          </p:cNvSpPr>
          <p:nvPr>
            <p:ph idx="1"/>
          </p:nvPr>
        </p:nvSpPr>
        <p:spPr>
          <a:xfrm>
            <a:off x="1000100" y="2000240"/>
            <a:ext cx="8143900" cy="4857760"/>
          </a:xfrm>
        </p:spPr>
        <p:txBody>
          <a:bodyPr/>
          <a:lstStyle/>
          <a:p>
            <a:pPr>
              <a:buNone/>
            </a:pPr>
            <a:r>
              <a:rPr lang="it-IT" sz="1800" b="1" dirty="0" smtClean="0"/>
              <a:t>- A soluzione orizzontale, </a:t>
            </a:r>
            <a:r>
              <a:rPr lang="it-IT" sz="1800" dirty="0" smtClean="0"/>
              <a:t>secondo cui gli scambiatori vengono posati degli  scavi nel terreno a pochi  metri di profondità;</a:t>
            </a:r>
          </a:p>
          <a:p>
            <a:pPr>
              <a:buNone/>
            </a:pPr>
            <a:r>
              <a:rPr lang="it-IT" sz="1800" b="1" dirty="0" smtClean="0"/>
              <a:t>-A soluzione verticale</a:t>
            </a:r>
            <a:r>
              <a:rPr lang="it-IT" sz="1800" dirty="0" smtClean="0"/>
              <a:t>, caso in cui si parla di sonde geotermiche inserite  in perforazioni del terreno.</a:t>
            </a:r>
          </a:p>
          <a:p>
            <a:pPr>
              <a:buNone/>
            </a:pPr>
            <a:r>
              <a:rPr lang="it-IT" sz="1800" b="1" dirty="0" smtClean="0"/>
              <a:t>-A soluzione compatta</a:t>
            </a:r>
            <a:r>
              <a:rPr lang="it-IT" sz="1800" dirty="0" smtClean="0"/>
              <a:t>: in questo caso gli scambiatori si distribuiscono in entrambe le direzioni.</a:t>
            </a:r>
          </a:p>
          <a:p>
            <a:pPr>
              <a:buNone/>
            </a:pPr>
            <a:endParaRPr lang="it-IT" sz="1800" dirty="0"/>
          </a:p>
        </p:txBody>
      </p:sp>
      <p:pic>
        <p:nvPicPr>
          <p:cNvPr id="4" name="Immagine 3" descr="geotermico-verticale-aperto.jpg"/>
          <p:cNvPicPr>
            <a:picLocks noChangeAspect="1"/>
          </p:cNvPicPr>
          <p:nvPr/>
        </p:nvPicPr>
        <p:blipFill>
          <a:blip r:embed="rId2"/>
          <a:stretch>
            <a:fillRect/>
          </a:stretch>
        </p:blipFill>
        <p:spPr>
          <a:xfrm>
            <a:off x="4357686" y="3986217"/>
            <a:ext cx="4786314" cy="287178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263</TotalTime>
  <Words>783</Words>
  <Application>Microsoft Office PowerPoint</Application>
  <PresentationFormat>Presentazione su schermo (4:3)</PresentationFormat>
  <Paragraphs>58</Paragraphs>
  <Slides>12</Slides>
  <Notes>1</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Solstizio</vt:lpstr>
      <vt:lpstr>Casa PASSIVA</vt:lpstr>
      <vt:lpstr>STORIA </vt:lpstr>
      <vt:lpstr>  CASE PASSIVE IN     ITALIA</vt:lpstr>
      <vt:lpstr>caratteristiche</vt:lpstr>
      <vt:lpstr>REaLIZZAZIONE</vt:lpstr>
      <vt:lpstr> progettazione</vt:lpstr>
      <vt:lpstr>I Pannelli fotovoltaici</vt:lpstr>
      <vt:lpstr>impianti geotermici</vt:lpstr>
      <vt:lpstr>Le tipologie di impianti  </vt:lpstr>
      <vt:lpstr>Impianti eolici </vt:lpstr>
      <vt:lpstr>Ventilazione </vt:lpstr>
      <vt:lpstr>Riscaldamento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Casa PASSIVA</dc:title>
  <dc:creator> </dc:creator>
  <cp:lastModifiedBy>Guino</cp:lastModifiedBy>
  <cp:revision>27</cp:revision>
  <dcterms:created xsi:type="dcterms:W3CDTF">2014-04-02T06:24:20Z</dcterms:created>
  <dcterms:modified xsi:type="dcterms:W3CDTF">2014-04-16T05:31:57Z</dcterms:modified>
</cp:coreProperties>
</file>